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3" r:id="rId3"/>
    <p:sldId id="271" r:id="rId4"/>
    <p:sldId id="264" r:id="rId5"/>
    <p:sldId id="265" r:id="rId6"/>
    <p:sldId id="266" r:id="rId7"/>
    <p:sldId id="267" r:id="rId8"/>
    <p:sldId id="268" r:id="rId9"/>
    <p:sldId id="278" r:id="rId10"/>
    <p:sldId id="281" r:id="rId11"/>
    <p:sldId id="280" r:id="rId12"/>
    <p:sldId id="269" r:id="rId13"/>
    <p:sldId id="270" r:id="rId14"/>
    <p:sldId id="274" r:id="rId15"/>
    <p:sldId id="261" r:id="rId16"/>
    <p:sldId id="262" r:id="rId17"/>
    <p:sldId id="277" r:id="rId18"/>
    <p:sldId id="276"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74"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1D8BD707-D9CF-40AE-B4C6-C98DA3205C09}" type="datetimeFigureOut">
              <a:rPr lang="en-US" smtClean="0"/>
              <a:pPr/>
              <a:t>5/23/2020</a:t>
            </a:fld>
            <a:endParaRPr lang="en-US" dirty="0"/>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dirty="0"/>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B6F15528-21DE-4FAA-801E-634DDDAF4B2B}"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1D8BD707-D9CF-40AE-B4C6-C98DA3205C09}" type="datetimeFigureOut">
              <a:rPr lang="en-US" smtClean="0"/>
              <a:pPr/>
              <a:t>5/23/2020</a:t>
            </a:fld>
            <a:endParaRPr lang="en-US" dirty="0"/>
          </a:p>
        </p:txBody>
      </p:sp>
      <p:sp>
        <p:nvSpPr>
          <p:cNvPr id="9" name="Slide Number Placeholder 8"/>
          <p:cNvSpPr>
            <a:spLocks noGrp="1"/>
          </p:cNvSpPr>
          <p:nvPr>
            <p:ph type="sldNum" sz="quarter" idx="15"/>
          </p:nvPr>
        </p:nvSpPr>
        <p:spPr/>
        <p:txBody>
          <a:bodyPr rtlCol="0"/>
          <a:lstStyle/>
          <a:p>
            <a:fld id="{B6F15528-21DE-4FAA-801E-634DDDAF4B2B}" type="slidenum">
              <a:rPr lang="en-US" smtClean="0"/>
              <a:pPr/>
              <a:t>‹#›</a:t>
            </a:fld>
            <a:endParaRPr lang="en-US" dirty="0"/>
          </a:p>
        </p:txBody>
      </p:sp>
      <p:sp>
        <p:nvSpPr>
          <p:cNvPr id="10" name="Footer Placeholder 9"/>
          <p:cNvSpPr>
            <a:spLocks noGrp="1"/>
          </p:cNvSpPr>
          <p:nvPr>
            <p:ph type="ftr" sz="quarter" idx="16"/>
          </p:nvPr>
        </p:nvSpPr>
        <p:spPr/>
        <p:txBody>
          <a:bodyPr rtlCol="0"/>
          <a:lstStyle/>
          <a:p>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1D8BD707-D9CF-40AE-B4C6-C98DA3205C09}" type="datetimeFigureOut">
              <a:rPr lang="en-US" smtClean="0"/>
              <a:pPr/>
              <a:t>5/23/2020</a:t>
            </a:fld>
            <a:endParaRPr lang="en-US" dirty="0"/>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dirty="0"/>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Slide Number Placeholder 5"/>
          <p:cNvSpPr>
            <a:spLocks noGrp="1"/>
          </p:cNvSpPr>
          <p:nvPr>
            <p:ph type="sldNum" sz="quarter" idx="12"/>
          </p:nvPr>
        </p:nvSpPr>
        <p:spPr bwMode="auto">
          <a:xfrm>
            <a:off x="1340616" y="4928702"/>
            <a:ext cx="609600" cy="517524"/>
          </a:xfrm>
        </p:spPr>
        <p:txBody>
          <a:bodyPr/>
          <a:lstStyle/>
          <a:p>
            <a:fld id="{B6F15528-21DE-4FAA-801E-634DDDAF4B2B}"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5/23/2020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5/23/2020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1D8BD707-D9CF-40AE-B4C6-C98DA3205C09}" type="datetimeFigureOut">
              <a:rPr lang="en-US" smtClean="0"/>
              <a:pPr/>
              <a:t>5/23/2020</a:t>
            </a:fld>
            <a:endParaRPr lang="en-US" dirty="0"/>
          </a:p>
        </p:txBody>
      </p:sp>
      <p:sp>
        <p:nvSpPr>
          <p:cNvPr id="7" name="Slide Number Placeholder 6"/>
          <p:cNvSpPr>
            <a:spLocks noGrp="1"/>
          </p:cNvSpPr>
          <p:nvPr>
            <p:ph type="sldNum" sz="quarter" idx="11"/>
          </p:nvPr>
        </p:nvSpPr>
        <p:spPr/>
        <p:txBody>
          <a:bodyPr rtlCol="0"/>
          <a:lstStyle/>
          <a:p>
            <a:fld id="{B6F15528-21DE-4FAA-801E-634DDDAF4B2B}" type="slidenum">
              <a:rPr lang="en-US" smtClean="0"/>
              <a:pPr/>
              <a:t>‹#›</a:t>
            </a:fld>
            <a:endParaRPr lang="en-US" dirty="0"/>
          </a:p>
        </p:txBody>
      </p:sp>
      <p:sp>
        <p:nvSpPr>
          <p:cNvPr id="8" name="Footer Placeholder 7"/>
          <p:cNvSpPr>
            <a:spLocks noGrp="1"/>
          </p:cNvSpPr>
          <p:nvPr>
            <p:ph type="ftr" sz="quarter" idx="12"/>
          </p:nvPr>
        </p:nvSpPr>
        <p:spPr/>
        <p:txBody>
          <a:bodyPr rtlCol="0"/>
          <a:lstStyle/>
          <a:p>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5/23/2020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1D8BD707-D9CF-40AE-B4C6-C98DA3205C09}" type="datetimeFigureOut">
              <a:rPr lang="en-US" smtClean="0"/>
              <a:pPr/>
              <a:t>5/23/2020</a:t>
            </a:fld>
            <a:endParaRPr lang="en-US" dirty="0"/>
          </a:p>
        </p:txBody>
      </p:sp>
      <p:sp>
        <p:nvSpPr>
          <p:cNvPr id="22" name="Slide Number Placeholder 21"/>
          <p:cNvSpPr>
            <a:spLocks noGrp="1"/>
          </p:cNvSpPr>
          <p:nvPr>
            <p:ph type="sldNum" sz="quarter" idx="15"/>
          </p:nvPr>
        </p:nvSpPr>
        <p:spPr/>
        <p:txBody>
          <a:bodyPr rtlCol="0"/>
          <a:lstStyle/>
          <a:p>
            <a:fld id="{B6F15528-21DE-4FAA-801E-634DDDAF4B2B}" type="slidenum">
              <a:rPr lang="en-US" smtClean="0"/>
              <a:pPr/>
              <a:t>‹#›</a:t>
            </a:fld>
            <a:endParaRPr lang="en-US" dirty="0"/>
          </a:p>
        </p:txBody>
      </p:sp>
      <p:sp>
        <p:nvSpPr>
          <p:cNvPr id="23" name="Footer Placeholder 22"/>
          <p:cNvSpPr>
            <a:spLocks noGrp="1"/>
          </p:cNvSpPr>
          <p:nvPr>
            <p:ph type="ftr" sz="quarter" idx="16"/>
          </p:nvPr>
        </p:nvSpPr>
        <p:spPr/>
        <p:txBody>
          <a:bodyPr rtlCol="0"/>
          <a:lstStyle/>
          <a:p>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dirty="0"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1D8BD707-D9CF-40AE-B4C6-C98DA3205C09}" type="datetimeFigureOut">
              <a:rPr lang="en-US" smtClean="0"/>
              <a:pPr/>
              <a:t>5/23/2020</a:t>
            </a:fld>
            <a:endParaRPr lang="en-US" dirty="0"/>
          </a:p>
        </p:txBody>
      </p:sp>
      <p:sp>
        <p:nvSpPr>
          <p:cNvPr id="18" name="Slide Number Placeholder 17"/>
          <p:cNvSpPr>
            <a:spLocks noGrp="1"/>
          </p:cNvSpPr>
          <p:nvPr>
            <p:ph type="sldNum" sz="quarter" idx="11"/>
          </p:nvPr>
        </p:nvSpPr>
        <p:spPr/>
        <p:txBody>
          <a:bodyPr rtlCol="0"/>
          <a:lstStyle/>
          <a:p>
            <a:fld id="{B6F15528-21DE-4FAA-801E-634DDDAF4B2B}" type="slidenum">
              <a:rPr lang="en-US" smtClean="0"/>
              <a:pPr/>
              <a:t>‹#›</a:t>
            </a:fld>
            <a:endParaRPr lang="en-US" dirty="0"/>
          </a:p>
        </p:txBody>
      </p:sp>
      <p:sp>
        <p:nvSpPr>
          <p:cNvPr id="21" name="Footer Placeholder 20"/>
          <p:cNvSpPr>
            <a:spLocks noGrp="1"/>
          </p:cNvSpPr>
          <p:nvPr>
            <p:ph type="ftr" sz="quarter" idx="12"/>
          </p:nvPr>
        </p:nvSpPr>
        <p:spPr/>
        <p:txBody>
          <a:bodyPr rtlCol="0"/>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5/23/2020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5/23/2020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1D8BD707-D9CF-40AE-B4C6-C98DA3205C09}" type="datetimeFigureOut">
              <a:rPr lang="en-US" smtClean="0"/>
              <a:pPr/>
              <a:t>5/23/2020</a:t>
            </a:fld>
            <a:endParaRPr lang="en-US" dirty="0"/>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B6F15528-21DE-4FAA-801E-634DDDAF4B2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0" y="1676400"/>
            <a:ext cx="6172200" cy="1894362"/>
          </a:xfrm>
        </p:spPr>
        <p:txBody>
          <a:bodyPr/>
          <a:lstStyle/>
          <a:p>
            <a:r>
              <a:rPr lang="en-US" dirty="0" smtClean="0">
                <a:latin typeface="Times New Roman" panose="02020603050405020304" pitchFamily="18" charset="0"/>
                <a:cs typeface="Times New Roman" panose="02020603050405020304" pitchFamily="18" charset="0"/>
              </a:rPr>
              <a:t>Pharmacologic Treatment of Schizophrenia</a:t>
            </a:r>
            <a:endParaRPr lang="en-US"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2514600" y="4953000"/>
            <a:ext cx="6172200" cy="1371600"/>
          </a:xfrm>
        </p:spPr>
        <p:txBody>
          <a:bodyPr>
            <a:normAutofit fontScale="85000" lnSpcReduction="20000"/>
          </a:bodyPr>
          <a:lstStyle/>
          <a:p>
            <a:r>
              <a:rPr lang="en-US" dirty="0" smtClean="0">
                <a:latin typeface="Times New Roman" panose="02020603050405020304" pitchFamily="18" charset="0"/>
                <a:cs typeface="Times New Roman" panose="02020603050405020304" pitchFamily="18" charset="0"/>
              </a:rPr>
              <a:t>Student’s Name</a:t>
            </a:r>
          </a:p>
          <a:p>
            <a:r>
              <a:rPr lang="en-US" dirty="0" smtClean="0">
                <a:latin typeface="Times New Roman" panose="02020603050405020304" pitchFamily="18" charset="0"/>
                <a:cs typeface="Times New Roman" panose="02020603050405020304" pitchFamily="18" charset="0"/>
              </a:rPr>
              <a:t>Institution of Affiliation</a:t>
            </a:r>
          </a:p>
          <a:p>
            <a:r>
              <a:rPr lang="en-US" dirty="0" smtClean="0">
                <a:latin typeface="Times New Roman" panose="02020603050405020304" pitchFamily="18" charset="0"/>
                <a:cs typeface="Times New Roman" panose="02020603050405020304" pitchFamily="18" charset="0"/>
              </a:rPr>
              <a:t>Course Code and Name</a:t>
            </a:r>
          </a:p>
          <a:p>
            <a:r>
              <a:rPr lang="en-US" dirty="0" smtClean="0">
                <a:latin typeface="Times New Roman" panose="02020603050405020304" pitchFamily="18" charset="0"/>
                <a:cs typeface="Times New Roman" panose="02020603050405020304" pitchFamily="18" charset="0"/>
              </a:rPr>
              <a:t>Professor</a:t>
            </a:r>
          </a:p>
          <a:p>
            <a:r>
              <a:rPr lang="en-US" dirty="0" smtClean="0">
                <a:latin typeface="Times New Roman" panose="02020603050405020304" pitchFamily="18" charset="0"/>
                <a:cs typeface="Times New Roman" panose="02020603050405020304" pitchFamily="18" charset="0"/>
              </a:rPr>
              <a:t>Date</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26077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792162"/>
          </a:xfrm>
        </p:spPr>
        <p:txBody>
          <a:bodyPr/>
          <a:lstStyle/>
          <a:p>
            <a:r>
              <a:rPr lang="en-US" dirty="0" smtClean="0">
                <a:latin typeface="Times New Roman" panose="02020603050405020304" pitchFamily="18" charset="0"/>
                <a:cs typeface="Times New Roman" panose="02020603050405020304" pitchFamily="18" charset="0"/>
              </a:rPr>
              <a:t>Primary Question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a:xfrm>
            <a:off x="457200" y="1219200"/>
            <a:ext cx="7467600" cy="5254752"/>
          </a:xfrm>
        </p:spPr>
        <p:txBody>
          <a:bodyPr>
            <a:normAutofit/>
          </a:bodyPr>
          <a:lstStyle/>
          <a:p>
            <a:pPr marL="0" indent="0">
              <a:buNone/>
            </a:pPr>
            <a:r>
              <a:rPr lang="en-US" dirty="0" smtClean="0">
                <a:solidFill>
                  <a:srgbClr val="FF0000"/>
                </a:solidFill>
                <a:latin typeface="Times New Roman" panose="02020603050405020304" pitchFamily="18" charset="0"/>
                <a:cs typeface="Times New Roman" panose="02020603050405020304" pitchFamily="18" charset="0"/>
              </a:rPr>
              <a:t>Objective</a:t>
            </a:r>
            <a:r>
              <a:rPr lang="en-US" dirty="0" smtClean="0">
                <a:latin typeface="Times New Roman" panose="02020603050405020304" pitchFamily="18" charset="0"/>
                <a:cs typeface="Times New Roman" panose="02020603050405020304" pitchFamily="18" charset="0"/>
              </a:rPr>
              <a:t>: </a:t>
            </a:r>
          </a:p>
          <a:p>
            <a:pPr>
              <a:buFont typeface="Wingdings" panose="05000000000000000000" pitchFamily="2" charset="2"/>
              <a:buChar char="ü"/>
            </a:pPr>
            <a:r>
              <a:rPr lang="en-US" dirty="0" smtClean="0">
                <a:latin typeface="Times New Roman" panose="02020603050405020304" pitchFamily="18" charset="0"/>
                <a:cs typeface="Times New Roman" panose="02020603050405020304" pitchFamily="18" charset="0"/>
              </a:rPr>
              <a:t>To review and </a:t>
            </a:r>
            <a:r>
              <a:rPr lang="en-US" dirty="0" smtClean="0">
                <a:solidFill>
                  <a:srgbClr val="FF0000"/>
                </a:solidFill>
                <a:latin typeface="Times New Roman" panose="02020603050405020304" pitchFamily="18" charset="0"/>
                <a:cs typeface="Times New Roman" panose="02020603050405020304" pitchFamily="18" charset="0"/>
              </a:rPr>
              <a:t>highlight recent developments </a:t>
            </a:r>
            <a:r>
              <a:rPr lang="en-US" dirty="0" smtClean="0">
                <a:latin typeface="Times New Roman" panose="02020603050405020304" pitchFamily="18" charset="0"/>
                <a:cs typeface="Times New Roman" panose="02020603050405020304" pitchFamily="18" charset="0"/>
              </a:rPr>
              <a:t>and </a:t>
            </a:r>
            <a:r>
              <a:rPr lang="en-US" dirty="0" smtClean="0">
                <a:solidFill>
                  <a:srgbClr val="FF0000"/>
                </a:solidFill>
                <a:latin typeface="Times New Roman" panose="02020603050405020304" pitchFamily="18" charset="0"/>
                <a:cs typeface="Times New Roman" panose="02020603050405020304" pitchFamily="18" charset="0"/>
              </a:rPr>
              <a:t>current controversies</a:t>
            </a:r>
            <a:r>
              <a:rPr lang="en-US" dirty="0" smtClean="0">
                <a:latin typeface="Times New Roman" panose="02020603050405020304" pitchFamily="18" charset="0"/>
                <a:cs typeface="Times New Roman" panose="02020603050405020304" pitchFamily="18" charset="0"/>
              </a:rPr>
              <a:t> in the pharmacological treatment of schizophrenia.</a:t>
            </a:r>
          </a:p>
          <a:p>
            <a:pPr>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To highlight areas where there </a:t>
            </a:r>
            <a:r>
              <a:rPr lang="en-US" dirty="0" smtClean="0">
                <a:solidFill>
                  <a:srgbClr val="FF0000"/>
                </a:solidFill>
                <a:latin typeface="Times New Roman" panose="02020603050405020304" pitchFamily="18" charset="0"/>
                <a:cs typeface="Times New Roman" panose="02020603050405020304" pitchFamily="18" charset="0"/>
              </a:rPr>
              <a:t>gaps in the knowledge </a:t>
            </a:r>
            <a:r>
              <a:rPr lang="en-US" dirty="0" smtClean="0">
                <a:latin typeface="Times New Roman" panose="02020603050405020304" pitchFamily="18" charset="0"/>
                <a:cs typeface="Times New Roman" panose="02020603050405020304" pitchFamily="18" charset="0"/>
              </a:rPr>
              <a:t>exist </a:t>
            </a: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ü"/>
            </a:pPr>
            <a:r>
              <a:rPr lang="en-US" dirty="0" smtClean="0">
                <a:latin typeface="Times New Roman" panose="02020603050405020304" pitchFamily="18" charset="0"/>
                <a:cs typeface="Times New Roman" panose="02020603050405020304" pitchFamily="18" charset="0"/>
              </a:rPr>
              <a:t>To </a:t>
            </a:r>
            <a:r>
              <a:rPr lang="en-US" dirty="0" smtClean="0">
                <a:solidFill>
                  <a:srgbClr val="FF0000"/>
                </a:solidFill>
                <a:latin typeface="Times New Roman" panose="02020603050405020304" pitchFamily="18" charset="0"/>
                <a:cs typeface="Times New Roman" panose="02020603050405020304" pitchFamily="18" charset="0"/>
              </a:rPr>
              <a:t>suggest research </a:t>
            </a:r>
            <a:r>
              <a:rPr lang="en-US" dirty="0" smtClean="0">
                <a:latin typeface="Times New Roman" panose="02020603050405020304" pitchFamily="18" charset="0"/>
                <a:cs typeface="Times New Roman" panose="02020603050405020304" pitchFamily="18" charset="0"/>
              </a:rPr>
              <a:t>best suited to fill these gaps</a:t>
            </a:r>
            <a:r>
              <a:rPr lang="en-US" dirty="0" smtClean="0">
                <a:latin typeface="Times New Roman" panose="02020603050405020304" pitchFamily="18" charset="0"/>
                <a:cs typeface="Times New Roman" panose="02020603050405020304" pitchFamily="18" charset="0"/>
              </a:rPr>
              <a:t> </a:t>
            </a:r>
            <a:endParaRPr lang="en-US" dirty="0" smtClean="0">
              <a:latin typeface="Times New Roman" panose="02020603050405020304" pitchFamily="18" charset="0"/>
              <a:cs typeface="Times New Roman" panose="02020603050405020304" pitchFamily="18" charset="0"/>
            </a:endParaRPr>
          </a:p>
          <a:p>
            <a:pPr marL="0" indent="0">
              <a:buNone/>
            </a:pPr>
            <a:r>
              <a:rPr lang="en-US" dirty="0" smtClean="0">
                <a:solidFill>
                  <a:srgbClr val="FF0000"/>
                </a:solidFill>
                <a:latin typeface="Times New Roman" panose="02020603050405020304" pitchFamily="18" charset="0"/>
                <a:cs typeface="Times New Roman" panose="02020603050405020304" pitchFamily="18" charset="0"/>
              </a:rPr>
              <a:t>Primary Question</a:t>
            </a:r>
            <a:r>
              <a:rPr lang="en-US" dirty="0" smtClean="0">
                <a:latin typeface="Times New Roman" panose="02020603050405020304" pitchFamily="18" charset="0"/>
                <a:cs typeface="Times New Roman" panose="02020603050405020304" pitchFamily="18" charset="0"/>
              </a:rPr>
              <a:t>:</a:t>
            </a:r>
          </a:p>
          <a:p>
            <a:r>
              <a:rPr lang="en-US" dirty="0" smtClean="0">
                <a:latin typeface="Times New Roman" panose="02020603050405020304" pitchFamily="18" charset="0"/>
                <a:cs typeface="Times New Roman" panose="02020603050405020304" pitchFamily="18" charset="0"/>
              </a:rPr>
              <a:t>What are the </a:t>
            </a:r>
            <a:r>
              <a:rPr lang="en-US" dirty="0" smtClean="0">
                <a:solidFill>
                  <a:srgbClr val="FF0000"/>
                </a:solidFill>
                <a:latin typeface="Times New Roman" panose="02020603050405020304" pitchFamily="18" charset="0"/>
                <a:cs typeface="Times New Roman" panose="02020603050405020304" pitchFamily="18" charset="0"/>
              </a:rPr>
              <a:t>recent developments </a:t>
            </a:r>
            <a:r>
              <a:rPr lang="en-US" dirty="0" smtClean="0">
                <a:latin typeface="Times New Roman" panose="02020603050405020304" pitchFamily="18" charset="0"/>
                <a:cs typeface="Times New Roman" panose="02020603050405020304" pitchFamily="18" charset="0"/>
              </a:rPr>
              <a:t>in the pharmacologic treatment of schizophrenia?</a:t>
            </a:r>
          </a:p>
          <a:p>
            <a:r>
              <a:rPr lang="en-US" dirty="0" smtClean="0">
                <a:latin typeface="Times New Roman" panose="02020603050405020304" pitchFamily="18" charset="0"/>
                <a:cs typeface="Times New Roman" panose="02020603050405020304" pitchFamily="18" charset="0"/>
              </a:rPr>
              <a:t>What are the </a:t>
            </a:r>
            <a:r>
              <a:rPr lang="en-US" dirty="0" smtClean="0">
                <a:solidFill>
                  <a:srgbClr val="FF0000"/>
                </a:solidFill>
                <a:latin typeface="Times New Roman" panose="02020603050405020304" pitchFamily="18" charset="0"/>
                <a:cs typeface="Times New Roman" panose="02020603050405020304" pitchFamily="18" charset="0"/>
              </a:rPr>
              <a:t>current controversies </a:t>
            </a:r>
            <a:r>
              <a:rPr lang="en-US" dirty="0" smtClean="0">
                <a:latin typeface="Times New Roman" panose="02020603050405020304" pitchFamily="18" charset="0"/>
                <a:cs typeface="Times New Roman" panose="02020603050405020304" pitchFamily="18" charset="0"/>
              </a:rPr>
              <a:t>surrounding the pharmacologic treatment of schizophrenia?</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14179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639762"/>
          </a:xfrm>
        </p:spPr>
        <p:txBody>
          <a:bodyPr/>
          <a:lstStyle/>
          <a:p>
            <a:r>
              <a:rPr lang="en-US" dirty="0" smtClean="0">
                <a:latin typeface="Times New Roman" panose="02020603050405020304" pitchFamily="18" charset="0"/>
                <a:cs typeface="Times New Roman" panose="02020603050405020304" pitchFamily="18" charset="0"/>
              </a:rPr>
              <a:t>Innovation of Research Question </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a:xfrm>
            <a:off x="457200" y="1066800"/>
            <a:ext cx="7467600" cy="5407152"/>
          </a:xfrm>
        </p:spPr>
        <p:txBody>
          <a:bodyPr>
            <a:normAutofit lnSpcReduction="10000"/>
          </a:bodyPr>
          <a:lstStyle/>
          <a:p>
            <a:pPr marL="0" indent="0">
              <a:buNone/>
            </a:pPr>
            <a:r>
              <a:rPr lang="en-US" dirty="0" smtClean="0">
                <a:latin typeface="Times New Roman" panose="02020603050405020304" pitchFamily="18" charset="0"/>
                <a:cs typeface="Times New Roman" panose="02020603050405020304" pitchFamily="18" charset="0"/>
              </a:rPr>
              <a:t>Based </a:t>
            </a:r>
            <a:r>
              <a:rPr lang="en-US" dirty="0" smtClean="0">
                <a:latin typeface="Times New Roman" panose="02020603050405020304" pitchFamily="18" charset="0"/>
                <a:cs typeface="Times New Roman" panose="02020603050405020304" pitchFamily="18" charset="0"/>
              </a:rPr>
              <a:t>on:</a:t>
            </a:r>
          </a:p>
          <a:p>
            <a:pPr>
              <a:buFont typeface="Wingdings" panose="05000000000000000000" pitchFamily="2" charset="2"/>
              <a:buChar char="ü"/>
            </a:pPr>
            <a:r>
              <a:rPr lang="en-US" dirty="0" smtClean="0">
                <a:solidFill>
                  <a:srgbClr val="FF0000"/>
                </a:solidFill>
                <a:latin typeface="Times New Roman" panose="02020603050405020304" pitchFamily="18" charset="0"/>
                <a:cs typeface="Times New Roman" panose="02020603050405020304" pitchFamily="18" charset="0"/>
              </a:rPr>
              <a:t>researcher’s </a:t>
            </a:r>
            <a:r>
              <a:rPr lang="en-US" dirty="0" smtClean="0">
                <a:solidFill>
                  <a:srgbClr val="FF0000"/>
                </a:solidFill>
                <a:latin typeface="Times New Roman" panose="02020603050405020304" pitchFamily="18" charset="0"/>
                <a:cs typeface="Times New Roman" panose="02020603050405020304" pitchFamily="18" charset="0"/>
              </a:rPr>
              <a:t>interest and approach </a:t>
            </a:r>
            <a:r>
              <a:rPr lang="en-US" dirty="0" smtClean="0">
                <a:latin typeface="Times New Roman" panose="02020603050405020304" pitchFamily="18" charset="0"/>
                <a:cs typeface="Times New Roman" panose="02020603050405020304" pitchFamily="18" charset="0"/>
              </a:rPr>
              <a:t>to the topic</a:t>
            </a:r>
          </a:p>
          <a:p>
            <a:pPr>
              <a:buFont typeface="Wingdings" panose="05000000000000000000" pitchFamily="2" charset="2"/>
              <a:buChar char="ü"/>
            </a:pPr>
            <a:r>
              <a:rPr lang="en-US" dirty="0" smtClean="0">
                <a:latin typeface="Times New Roman" panose="02020603050405020304" pitchFamily="18" charset="0"/>
                <a:cs typeface="Times New Roman" panose="02020603050405020304" pitchFamily="18" charset="0"/>
              </a:rPr>
              <a:t>The </a:t>
            </a:r>
            <a:r>
              <a:rPr lang="en-US" dirty="0" smtClean="0">
                <a:solidFill>
                  <a:srgbClr val="FF0000"/>
                </a:solidFill>
                <a:latin typeface="Times New Roman" panose="02020603050405020304" pitchFamily="18" charset="0"/>
                <a:cs typeface="Times New Roman" panose="02020603050405020304" pitchFamily="18" charset="0"/>
              </a:rPr>
              <a:t>need </a:t>
            </a:r>
            <a:r>
              <a:rPr lang="en-US" dirty="0" smtClean="0">
                <a:solidFill>
                  <a:srgbClr val="FF0000"/>
                </a:solidFill>
                <a:latin typeface="Times New Roman" panose="02020603050405020304" pitchFamily="18" charset="0"/>
                <a:cs typeface="Times New Roman" panose="02020603050405020304" pitchFamily="18" charset="0"/>
              </a:rPr>
              <a:t>to identify information gaps </a:t>
            </a:r>
            <a:r>
              <a:rPr lang="en-US" dirty="0" smtClean="0">
                <a:latin typeface="Times New Roman" panose="02020603050405020304" pitchFamily="18" charset="0"/>
                <a:cs typeface="Times New Roman" panose="02020603050405020304" pitchFamily="18" charset="0"/>
              </a:rPr>
              <a:t>regarding the </a:t>
            </a:r>
            <a:r>
              <a:rPr lang="en-US" dirty="0" smtClean="0">
                <a:latin typeface="Times New Roman" panose="02020603050405020304" pitchFamily="18" charset="0"/>
                <a:cs typeface="Times New Roman" panose="02020603050405020304" pitchFamily="18" charset="0"/>
              </a:rPr>
              <a:t>topic</a:t>
            </a:r>
          </a:p>
          <a:p>
            <a:r>
              <a:rPr lang="en-US" dirty="0" smtClean="0">
                <a:latin typeface="Times New Roman" panose="02020603050405020304" pitchFamily="18" charset="0"/>
                <a:cs typeface="Times New Roman" panose="02020603050405020304" pitchFamily="18" charset="0"/>
              </a:rPr>
              <a:t>Was centered on the </a:t>
            </a:r>
            <a:r>
              <a:rPr lang="en-US" dirty="0" smtClean="0">
                <a:solidFill>
                  <a:srgbClr val="FF0000"/>
                </a:solidFill>
                <a:latin typeface="Times New Roman" panose="02020603050405020304" pitchFamily="18" charset="0"/>
                <a:cs typeface="Times New Roman" panose="02020603050405020304" pitchFamily="18" charset="0"/>
              </a:rPr>
              <a:t>desired outcome</a:t>
            </a:r>
          </a:p>
          <a:p>
            <a:pPr marL="0" indent="0">
              <a:buNone/>
            </a:pPr>
            <a:r>
              <a:rPr lang="en-US" dirty="0" smtClean="0">
                <a:solidFill>
                  <a:srgbClr val="7030A0"/>
                </a:solidFill>
                <a:latin typeface="Times New Roman" panose="02020603050405020304" pitchFamily="18" charset="0"/>
                <a:cs typeface="Times New Roman" panose="02020603050405020304" pitchFamily="18" charset="0"/>
              </a:rPr>
              <a:t>Application: </a:t>
            </a:r>
          </a:p>
          <a:p>
            <a:pPr marL="0" indent="0">
              <a:buNone/>
            </a:pPr>
            <a:r>
              <a:rPr lang="en-US" dirty="0">
                <a:latin typeface="Times New Roman" panose="02020603050405020304" pitchFamily="18" charset="0"/>
                <a:cs typeface="Times New Roman" panose="02020603050405020304" pitchFamily="18" charset="0"/>
              </a:rPr>
              <a:t>Helps </a:t>
            </a:r>
            <a:r>
              <a:rPr lang="en-US" dirty="0" smtClean="0">
                <a:latin typeface="Times New Roman" panose="02020603050405020304" pitchFamily="18" charset="0"/>
                <a:cs typeface="Times New Roman" panose="02020603050405020304" pitchFamily="18" charset="0"/>
              </a:rPr>
              <a:t>in:</a:t>
            </a:r>
          </a:p>
          <a:p>
            <a:pPr marL="457200" indent="-457200">
              <a:buFont typeface="+mj-lt"/>
              <a:buAutoNum type="arabicPeriod"/>
            </a:pPr>
            <a:r>
              <a:rPr lang="en-US" dirty="0" smtClean="0">
                <a:latin typeface="Times New Roman" panose="02020603050405020304" pitchFamily="18" charset="0"/>
                <a:cs typeface="Times New Roman" panose="02020603050405020304" pitchFamily="18" charset="0"/>
              </a:rPr>
              <a:t>identification </a:t>
            </a:r>
            <a:r>
              <a:rPr lang="en-US" dirty="0">
                <a:latin typeface="Times New Roman" panose="02020603050405020304" pitchFamily="18" charset="0"/>
                <a:cs typeface="Times New Roman" panose="02020603050405020304" pitchFamily="18" charset="0"/>
              </a:rPr>
              <a:t>the </a:t>
            </a:r>
            <a:r>
              <a:rPr lang="en-US" dirty="0">
                <a:solidFill>
                  <a:srgbClr val="FF0000"/>
                </a:solidFill>
                <a:latin typeface="Times New Roman" panose="02020603050405020304" pitchFamily="18" charset="0"/>
                <a:cs typeface="Times New Roman" panose="02020603050405020304" pitchFamily="18" charset="0"/>
              </a:rPr>
              <a:t>information gaps </a:t>
            </a:r>
            <a:r>
              <a:rPr lang="en-US" dirty="0">
                <a:latin typeface="Times New Roman" panose="02020603050405020304" pitchFamily="18" charset="0"/>
                <a:cs typeface="Times New Roman" panose="02020603050405020304" pitchFamily="18" charset="0"/>
              </a:rPr>
              <a:t>in the body of knowledge </a:t>
            </a:r>
            <a:endParaRPr lang="en-US" dirty="0" smtClean="0">
              <a:latin typeface="Times New Roman" panose="02020603050405020304" pitchFamily="18" charset="0"/>
              <a:cs typeface="Times New Roman" panose="02020603050405020304" pitchFamily="18" charset="0"/>
            </a:endParaRPr>
          </a:p>
          <a:p>
            <a:pPr marL="457200" indent="-457200">
              <a:buFont typeface="+mj-lt"/>
              <a:buAutoNum type="arabicPeriod"/>
            </a:pPr>
            <a:r>
              <a:rPr lang="en-US" dirty="0" smtClean="0">
                <a:latin typeface="Times New Roman" panose="02020603050405020304" pitchFamily="18" charset="0"/>
                <a:cs typeface="Times New Roman" panose="02020603050405020304" pitchFamily="18" charset="0"/>
              </a:rPr>
              <a:t>informing</a:t>
            </a:r>
            <a:r>
              <a:rPr lang="en-US" dirty="0" smtClean="0">
                <a:solidFill>
                  <a:srgbClr val="FF0000"/>
                </a:solidFill>
                <a:latin typeface="Times New Roman" panose="02020603050405020304" pitchFamily="18" charset="0"/>
                <a:cs typeface="Times New Roman" panose="02020603050405020304" pitchFamily="18" charset="0"/>
              </a:rPr>
              <a:t> </a:t>
            </a:r>
            <a:r>
              <a:rPr lang="en-US" dirty="0">
                <a:solidFill>
                  <a:srgbClr val="FF0000"/>
                </a:solidFill>
                <a:latin typeface="Times New Roman" panose="02020603050405020304" pitchFamily="18" charset="0"/>
                <a:cs typeface="Times New Roman" panose="02020603050405020304" pitchFamily="18" charset="0"/>
              </a:rPr>
              <a:t>directionality of future research</a:t>
            </a:r>
            <a:r>
              <a:rPr lang="en-US" dirty="0">
                <a:latin typeface="Times New Roman" panose="02020603050405020304" pitchFamily="18" charset="0"/>
                <a:cs typeface="Times New Roman" panose="02020603050405020304" pitchFamily="18" charset="0"/>
              </a:rPr>
              <a:t> </a:t>
            </a:r>
            <a:endParaRPr lang="en-US" dirty="0" smtClean="0">
              <a:latin typeface="Times New Roman" panose="02020603050405020304" pitchFamily="18" charset="0"/>
              <a:cs typeface="Times New Roman" panose="02020603050405020304" pitchFamily="18" charset="0"/>
            </a:endParaRPr>
          </a:p>
          <a:p>
            <a:pPr marL="0" indent="0">
              <a:buNone/>
            </a:pPr>
            <a:r>
              <a:rPr lang="en-US" dirty="0" smtClean="0">
                <a:solidFill>
                  <a:srgbClr val="7030A0"/>
                </a:solidFill>
                <a:latin typeface="Times New Roman" panose="02020603050405020304" pitchFamily="18" charset="0"/>
                <a:cs typeface="Times New Roman" panose="02020603050405020304" pitchFamily="18" charset="0"/>
              </a:rPr>
              <a:t>Relevance:</a:t>
            </a:r>
          </a:p>
          <a:p>
            <a:pPr marL="457200" indent="-457200">
              <a:buFont typeface="+mj-lt"/>
              <a:buAutoNum type="arabicPeriod"/>
            </a:pPr>
            <a:r>
              <a:rPr lang="en-US" dirty="0" smtClean="0">
                <a:latin typeface="Times New Roman" panose="02020603050405020304" pitchFamily="18" charset="0"/>
                <a:cs typeface="Times New Roman" panose="02020603050405020304" pitchFamily="18" charset="0"/>
              </a:rPr>
              <a:t>providing</a:t>
            </a:r>
            <a:r>
              <a:rPr lang="en-US" dirty="0" smtClean="0">
                <a:solidFill>
                  <a:srgbClr val="FF0000"/>
                </a:solidFill>
                <a:latin typeface="Times New Roman" panose="02020603050405020304" pitchFamily="18" charset="0"/>
                <a:cs typeface="Times New Roman" panose="02020603050405020304" pitchFamily="18" charset="0"/>
              </a:rPr>
              <a:t> </a:t>
            </a:r>
            <a:r>
              <a:rPr lang="en-US" dirty="0">
                <a:solidFill>
                  <a:srgbClr val="FF0000"/>
                </a:solidFill>
                <a:latin typeface="Times New Roman" panose="02020603050405020304" pitchFamily="18" charset="0"/>
                <a:cs typeface="Times New Roman" panose="02020603050405020304" pitchFamily="18" charset="0"/>
              </a:rPr>
              <a:t>comprehensive knowledge</a:t>
            </a:r>
            <a:r>
              <a:rPr lang="en-US" dirty="0">
                <a:latin typeface="Times New Roman" panose="02020603050405020304" pitchFamily="18" charset="0"/>
                <a:cs typeface="Times New Roman" panose="02020603050405020304" pitchFamily="18" charset="0"/>
              </a:rPr>
              <a:t> basis that would help to </a:t>
            </a:r>
            <a:r>
              <a:rPr lang="en-US" dirty="0">
                <a:solidFill>
                  <a:srgbClr val="FF0000"/>
                </a:solidFill>
                <a:latin typeface="Times New Roman" panose="02020603050405020304" pitchFamily="18" charset="0"/>
                <a:cs typeface="Times New Roman" panose="02020603050405020304" pitchFamily="18" charset="0"/>
              </a:rPr>
              <a:t>significantly improve </a:t>
            </a:r>
            <a:r>
              <a:rPr lang="en-US" dirty="0">
                <a:latin typeface="Times New Roman" panose="02020603050405020304" pitchFamily="18" charset="0"/>
                <a:cs typeface="Times New Roman" panose="02020603050405020304" pitchFamily="18" charset="0"/>
              </a:rPr>
              <a:t>the pharmacologic management of the disease</a:t>
            </a:r>
          </a:p>
          <a:p>
            <a:pPr marL="0" indent="0">
              <a:buNone/>
            </a:pPr>
            <a:endParaRPr lang="en-US" dirty="0" smtClean="0">
              <a:solidFill>
                <a:srgbClr val="7030A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472024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Significance of Primary Question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lstStyle/>
          <a:p>
            <a:r>
              <a:rPr lang="en-US" dirty="0" smtClean="0">
                <a:latin typeface="Times New Roman" panose="02020603050405020304" pitchFamily="18" charset="0"/>
                <a:cs typeface="Times New Roman" panose="02020603050405020304" pitchFamily="18" charset="0"/>
              </a:rPr>
              <a:t>It helped to highlight the areas that need improvement where the treatment of the disease is concerned.</a:t>
            </a:r>
          </a:p>
          <a:p>
            <a:r>
              <a:rPr lang="en-US" dirty="0" smtClean="0">
                <a:latin typeface="Times New Roman" panose="02020603050405020304" pitchFamily="18" charset="0"/>
                <a:cs typeface="Times New Roman" panose="02020603050405020304" pitchFamily="18" charset="0"/>
              </a:rPr>
              <a:t>It helped to highlight the recent development in the pharmacologic management of the disease.</a:t>
            </a:r>
          </a:p>
          <a:p>
            <a:r>
              <a:rPr lang="en-US" dirty="0" smtClean="0">
                <a:latin typeface="Times New Roman" panose="02020603050405020304" pitchFamily="18" charset="0"/>
                <a:cs typeface="Times New Roman" panose="02020603050405020304" pitchFamily="18" charset="0"/>
              </a:rPr>
              <a:t>It helped to highlight the current controversies that are associated with this type of treatment</a:t>
            </a:r>
          </a:p>
          <a:p>
            <a:r>
              <a:rPr lang="en-US" dirty="0" smtClean="0">
                <a:latin typeface="Times New Roman" panose="02020603050405020304" pitchFamily="18" charset="0"/>
                <a:cs typeface="Times New Roman" panose="02020603050405020304" pitchFamily="18" charset="0"/>
              </a:rPr>
              <a:t>It helped to highlight new areas that would require further research</a:t>
            </a:r>
          </a:p>
          <a:p>
            <a:r>
              <a:rPr lang="en-US" dirty="0" smtClean="0">
                <a:latin typeface="Times New Roman" panose="02020603050405020304" pitchFamily="18" charset="0"/>
                <a:cs typeface="Times New Roman" panose="02020603050405020304" pitchFamily="18" charset="0"/>
              </a:rPr>
              <a:t>It helped to bring all the information regarding the pharmacologic treatment of schizophrenia in one place</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858188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Societal Impact of Primary Question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normAutofit/>
          </a:bodyPr>
          <a:lstStyle/>
          <a:p>
            <a:r>
              <a:rPr lang="en-US" dirty="0" smtClean="0">
                <a:latin typeface="Times New Roman" panose="02020603050405020304" pitchFamily="18" charset="0"/>
                <a:cs typeface="Times New Roman" panose="02020603050405020304" pitchFamily="18" charset="0"/>
              </a:rPr>
              <a:t>It helped the society to </a:t>
            </a:r>
            <a:r>
              <a:rPr lang="en-US" dirty="0" smtClean="0">
                <a:solidFill>
                  <a:srgbClr val="FF0000"/>
                </a:solidFill>
                <a:latin typeface="Times New Roman" panose="02020603050405020304" pitchFamily="18" charset="0"/>
                <a:cs typeface="Times New Roman" panose="02020603050405020304" pitchFamily="18" charset="0"/>
              </a:rPr>
              <a:t>appreciate</a:t>
            </a:r>
            <a:r>
              <a:rPr lang="en-US" dirty="0" smtClean="0">
                <a:latin typeface="Times New Roman" panose="02020603050405020304" pitchFamily="18" charset="0"/>
                <a:cs typeface="Times New Roman" panose="02020603050405020304" pitchFamily="18" charset="0"/>
              </a:rPr>
              <a:t> further the </a:t>
            </a:r>
            <a:r>
              <a:rPr lang="en-US" dirty="0" smtClean="0">
                <a:solidFill>
                  <a:srgbClr val="FF0000"/>
                </a:solidFill>
                <a:latin typeface="Times New Roman" panose="02020603050405020304" pitchFamily="18" charset="0"/>
                <a:cs typeface="Times New Roman" panose="02020603050405020304" pitchFamily="18" charset="0"/>
              </a:rPr>
              <a:t>manner</a:t>
            </a:r>
            <a:r>
              <a:rPr lang="en-US" dirty="0" smtClean="0">
                <a:latin typeface="Times New Roman" panose="02020603050405020304" pitchFamily="18" charset="0"/>
                <a:cs typeface="Times New Roman" panose="02020603050405020304" pitchFamily="18" charset="0"/>
              </a:rPr>
              <a:t> in which the pharmacologic treatment of schizophrenia </a:t>
            </a:r>
            <a:r>
              <a:rPr lang="en-US" dirty="0" smtClean="0">
                <a:solidFill>
                  <a:srgbClr val="FF0000"/>
                </a:solidFill>
                <a:latin typeface="Times New Roman" panose="02020603050405020304" pitchFamily="18" charset="0"/>
                <a:cs typeface="Times New Roman" panose="02020603050405020304" pitchFamily="18" charset="0"/>
              </a:rPr>
              <a:t>works</a:t>
            </a:r>
            <a:r>
              <a:rPr lang="en-US" dirty="0" smtClean="0">
                <a:latin typeface="Times New Roman" panose="02020603050405020304" pitchFamily="18" charset="0"/>
                <a:cs typeface="Times New Roman" panose="02020603050405020304" pitchFamily="18" charset="0"/>
              </a:rPr>
              <a:t> </a:t>
            </a:r>
          </a:p>
          <a:p>
            <a:r>
              <a:rPr lang="en-US" dirty="0" smtClean="0">
                <a:latin typeface="Times New Roman" panose="02020603050405020304" pitchFamily="18" charset="0"/>
                <a:cs typeface="Times New Roman" panose="02020603050405020304" pitchFamily="18" charset="0"/>
              </a:rPr>
              <a:t>It helped to </a:t>
            </a:r>
            <a:r>
              <a:rPr lang="en-US" dirty="0" smtClean="0">
                <a:solidFill>
                  <a:srgbClr val="FF0000"/>
                </a:solidFill>
                <a:latin typeface="Times New Roman" panose="02020603050405020304" pitchFamily="18" charset="0"/>
                <a:cs typeface="Times New Roman" panose="02020603050405020304" pitchFamily="18" charset="0"/>
              </a:rPr>
              <a:t>highlight the important position </a:t>
            </a:r>
            <a:r>
              <a:rPr lang="en-US" dirty="0" smtClean="0">
                <a:latin typeface="Times New Roman" panose="02020603050405020304" pitchFamily="18" charset="0"/>
                <a:cs typeface="Times New Roman" panose="02020603050405020304" pitchFamily="18" charset="0"/>
              </a:rPr>
              <a:t>that pharmacologic treatment of this disease assumes within the life of the individual</a:t>
            </a:r>
          </a:p>
          <a:p>
            <a:r>
              <a:rPr lang="en-US" dirty="0" smtClean="0">
                <a:latin typeface="Times New Roman" panose="02020603050405020304" pitchFamily="18" charset="0"/>
                <a:cs typeface="Times New Roman" panose="02020603050405020304" pitchFamily="18" charset="0"/>
              </a:rPr>
              <a:t>It helped in</a:t>
            </a:r>
            <a:r>
              <a:rPr lang="en-US" dirty="0" smtClean="0">
                <a:solidFill>
                  <a:srgbClr val="FF0000"/>
                </a:solidFill>
                <a:latin typeface="Times New Roman" panose="02020603050405020304" pitchFamily="18" charset="0"/>
                <a:cs typeface="Times New Roman" panose="02020603050405020304" pitchFamily="18" charset="0"/>
              </a:rPr>
              <a:t> providing more insight </a:t>
            </a:r>
            <a:r>
              <a:rPr lang="en-US" dirty="0" smtClean="0">
                <a:latin typeface="Times New Roman" panose="02020603050405020304" pitchFamily="18" charset="0"/>
                <a:cs typeface="Times New Roman" panose="02020603050405020304" pitchFamily="18" charset="0"/>
              </a:rPr>
              <a:t>into the controversies of the pharmacologic treatment of the disease</a:t>
            </a:r>
          </a:p>
          <a:p>
            <a:r>
              <a:rPr lang="en-US" dirty="0" smtClean="0">
                <a:solidFill>
                  <a:srgbClr val="FF0000"/>
                </a:solidFill>
                <a:latin typeface="Times New Roman" panose="02020603050405020304" pitchFamily="18" charset="0"/>
                <a:cs typeface="Times New Roman" panose="02020603050405020304" pitchFamily="18" charset="0"/>
              </a:rPr>
              <a:t>Provided guiding principles </a:t>
            </a:r>
            <a:r>
              <a:rPr lang="en-US" dirty="0" smtClean="0">
                <a:latin typeface="Times New Roman" panose="02020603050405020304" pitchFamily="18" charset="0"/>
                <a:cs typeface="Times New Roman" panose="02020603050405020304" pitchFamily="18" charset="0"/>
              </a:rPr>
              <a:t>that would enable the individual to be informed about their treatment options and hence monitor their treatment more effectively</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616212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Procedure: Methodology</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normAutofit/>
          </a:bodyPr>
          <a:lstStyle/>
          <a:p>
            <a:r>
              <a:rPr lang="en-US" dirty="0" smtClean="0">
                <a:solidFill>
                  <a:srgbClr val="FF0000"/>
                </a:solidFill>
                <a:latin typeface="Times New Roman" panose="02020603050405020304" pitchFamily="18" charset="0"/>
                <a:cs typeface="Times New Roman" panose="02020603050405020304" pitchFamily="18" charset="0"/>
              </a:rPr>
              <a:t>Descriptive</a:t>
            </a:r>
            <a:r>
              <a:rPr lang="en-US" dirty="0" smtClean="0">
                <a:latin typeface="Times New Roman" panose="02020603050405020304" pitchFamily="18" charset="0"/>
                <a:cs typeface="Times New Roman" panose="02020603050405020304" pitchFamily="18" charset="0"/>
              </a:rPr>
              <a:t> approach to the research questions</a:t>
            </a:r>
          </a:p>
          <a:p>
            <a:endParaRPr lang="en-US" dirty="0">
              <a:latin typeface="Times New Roman" panose="02020603050405020304" pitchFamily="18" charset="0"/>
              <a:cs typeface="Times New Roman" panose="02020603050405020304" pitchFamily="18" charset="0"/>
            </a:endParaRPr>
          </a:p>
          <a:p>
            <a:r>
              <a:rPr lang="en-US" dirty="0" smtClean="0">
                <a:solidFill>
                  <a:srgbClr val="FF0000"/>
                </a:solidFill>
                <a:latin typeface="Times New Roman" panose="02020603050405020304" pitchFamily="18" charset="0"/>
                <a:cs typeface="Times New Roman" panose="02020603050405020304" pitchFamily="18" charset="0"/>
              </a:rPr>
              <a:t>Systematic Meta-analysis </a:t>
            </a:r>
            <a:r>
              <a:rPr lang="en-US" dirty="0" smtClean="0">
                <a:latin typeface="Times New Roman" panose="02020603050405020304" pitchFamily="18" charset="0"/>
                <a:cs typeface="Times New Roman" panose="02020603050405020304" pitchFamily="18" charset="0"/>
              </a:rPr>
              <a:t>of available literature</a:t>
            </a:r>
          </a:p>
          <a:p>
            <a:endParaRPr lang="en-US" dirty="0" smtClean="0">
              <a:latin typeface="Times New Roman" panose="02020603050405020304" pitchFamily="18" charset="0"/>
              <a:cs typeface="Times New Roman" panose="02020603050405020304" pitchFamily="18" charset="0"/>
            </a:endParaRPr>
          </a:p>
          <a:p>
            <a:r>
              <a:rPr lang="en-US" dirty="0">
                <a:solidFill>
                  <a:srgbClr val="FF0000"/>
                </a:solidFill>
                <a:latin typeface="Times New Roman" panose="02020603050405020304" pitchFamily="18" charset="0"/>
                <a:cs typeface="Times New Roman" panose="02020603050405020304" pitchFamily="18" charset="0"/>
              </a:rPr>
              <a:t>G</a:t>
            </a:r>
            <a:r>
              <a:rPr lang="en-US" dirty="0" smtClean="0">
                <a:solidFill>
                  <a:srgbClr val="FF0000"/>
                </a:solidFill>
                <a:latin typeface="Times New Roman" panose="02020603050405020304" pitchFamily="18" charset="0"/>
                <a:cs typeface="Times New Roman" panose="02020603050405020304" pitchFamily="18" charset="0"/>
              </a:rPr>
              <a:t>uiding hypothesis</a:t>
            </a:r>
            <a:r>
              <a:rPr lang="en-US" dirty="0" smtClean="0">
                <a:latin typeface="Times New Roman" panose="02020603050405020304" pitchFamily="18" charset="0"/>
                <a:cs typeface="Times New Roman" panose="02020603050405020304" pitchFamily="18" charset="0"/>
              </a:rPr>
              <a:t>:</a:t>
            </a:r>
          </a:p>
          <a:p>
            <a:pPr marL="0" indent="0">
              <a:buNone/>
            </a:pPr>
            <a:r>
              <a:rPr lang="en-US" dirty="0">
                <a:latin typeface="Times New Roman" panose="02020603050405020304" pitchFamily="18" charset="0"/>
                <a:cs typeface="Times New Roman" panose="02020603050405020304" pitchFamily="18" charset="0"/>
              </a:rPr>
              <a:t>By way of identifying the information gaps within the existent body of knowledge through systematic and comprehensive review, the type of research ideally suited to fil these gaps can be identified and discussed</a:t>
            </a:r>
            <a:endParaRPr lang="en-US" dirty="0" smtClean="0">
              <a:latin typeface="Times New Roman" panose="02020603050405020304" pitchFamily="18" charset="0"/>
              <a:cs typeface="Times New Roman" panose="02020603050405020304" pitchFamily="18" charset="0"/>
            </a:endParaRPr>
          </a:p>
          <a:p>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Review of </a:t>
            </a:r>
            <a:r>
              <a:rPr lang="en-US" dirty="0" smtClean="0">
                <a:solidFill>
                  <a:srgbClr val="FF0000"/>
                </a:solidFill>
                <a:latin typeface="Times New Roman" panose="02020603050405020304" pitchFamily="18" charset="0"/>
                <a:cs typeface="Times New Roman" panose="02020603050405020304" pitchFamily="18" charset="0"/>
              </a:rPr>
              <a:t>ALL </a:t>
            </a:r>
            <a:r>
              <a:rPr lang="en-US" dirty="0" smtClean="0">
                <a:latin typeface="Times New Roman" panose="02020603050405020304" pitchFamily="18" charset="0"/>
                <a:cs typeface="Times New Roman" panose="02020603050405020304" pitchFamily="18" charset="0"/>
              </a:rPr>
              <a:t>available information on the topic</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148181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Sustainability </a:t>
            </a:r>
            <a:r>
              <a:rPr lang="en-US" dirty="0" smtClean="0">
                <a:latin typeface="Times New Roman" panose="02020603050405020304" pitchFamily="18" charset="0"/>
                <a:cs typeface="Times New Roman" panose="02020603050405020304" pitchFamily="18" charset="0"/>
              </a:rPr>
              <a:t>and Limitations of </a:t>
            </a:r>
            <a:r>
              <a:rPr lang="en-US" dirty="0" smtClean="0">
                <a:latin typeface="Times New Roman" panose="02020603050405020304" pitchFamily="18" charset="0"/>
                <a:cs typeface="Times New Roman" panose="02020603050405020304" pitchFamily="18" charset="0"/>
              </a:rPr>
              <a:t>the Methods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normAutofit/>
          </a:bodyPr>
          <a:lstStyle/>
          <a:p>
            <a:pPr marL="0" indent="0">
              <a:buNone/>
            </a:pPr>
            <a:r>
              <a:rPr lang="en-US" dirty="0" smtClean="0">
                <a:solidFill>
                  <a:srgbClr val="7030A0"/>
                </a:solidFill>
                <a:latin typeface="Times New Roman" panose="02020603050405020304" pitchFamily="18" charset="0"/>
                <a:cs typeface="Times New Roman" panose="02020603050405020304" pitchFamily="18" charset="0"/>
              </a:rPr>
              <a:t>Sustainability:</a:t>
            </a:r>
          </a:p>
          <a:p>
            <a:r>
              <a:rPr lang="en-US" dirty="0" smtClean="0">
                <a:latin typeface="Times New Roman" panose="02020603050405020304" pitchFamily="18" charset="0"/>
                <a:cs typeface="Times New Roman" panose="02020603050405020304" pitchFamily="18" charset="0"/>
              </a:rPr>
              <a:t>Provided </a:t>
            </a:r>
            <a:r>
              <a:rPr lang="en-US" dirty="0" smtClean="0">
                <a:latin typeface="Times New Roman" panose="02020603050405020304" pitchFamily="18" charset="0"/>
                <a:cs typeface="Times New Roman" panose="02020603050405020304" pitchFamily="18" charset="0"/>
              </a:rPr>
              <a:t>a bulk of information was instrumental in answering the major research </a:t>
            </a:r>
            <a:r>
              <a:rPr lang="en-US" dirty="0" smtClean="0">
                <a:latin typeface="Times New Roman" panose="02020603050405020304" pitchFamily="18" charset="0"/>
                <a:cs typeface="Times New Roman" panose="02020603050405020304" pitchFamily="18" charset="0"/>
              </a:rPr>
              <a:t>questions</a:t>
            </a:r>
            <a:endParaRPr lang="en-US" dirty="0" smtClean="0">
              <a:latin typeface="Times New Roman" panose="02020603050405020304" pitchFamily="18" charset="0"/>
              <a:cs typeface="Times New Roman" panose="02020603050405020304" pitchFamily="18" charset="0"/>
            </a:endParaRPr>
          </a:p>
          <a:p>
            <a:pPr marL="0" indent="0">
              <a:buNone/>
            </a:pPr>
            <a:r>
              <a:rPr lang="en-US" dirty="0" smtClean="0">
                <a:solidFill>
                  <a:srgbClr val="7030A0"/>
                </a:solidFill>
                <a:latin typeface="Times New Roman" panose="02020603050405020304" pitchFamily="18" charset="0"/>
                <a:cs typeface="Times New Roman" panose="02020603050405020304" pitchFamily="18" charset="0"/>
              </a:rPr>
              <a:t>Limitations</a:t>
            </a:r>
            <a:r>
              <a:rPr lang="en-US" dirty="0" smtClean="0">
                <a:latin typeface="Times New Roman" panose="02020603050405020304" pitchFamily="18" charset="0"/>
                <a:cs typeface="Times New Roman" panose="02020603050405020304" pitchFamily="18" charset="0"/>
              </a:rPr>
              <a:t>:</a:t>
            </a:r>
          </a:p>
          <a:p>
            <a:pPr marL="0" indent="0">
              <a:buNone/>
            </a:pPr>
            <a:r>
              <a:rPr lang="en-US" dirty="0" smtClean="0">
                <a:latin typeface="Times New Roman" panose="02020603050405020304" pitchFamily="18" charset="0"/>
                <a:cs typeface="Times New Roman" panose="02020603050405020304" pitchFamily="18" charset="0"/>
              </a:rPr>
              <a:t>Failed </a:t>
            </a:r>
            <a:r>
              <a:rPr lang="en-US" dirty="0">
                <a:latin typeface="Times New Roman" panose="02020603050405020304" pitchFamily="18" charset="0"/>
                <a:cs typeface="Times New Roman" panose="02020603050405020304" pitchFamily="18" charset="0"/>
              </a:rPr>
              <a:t>to </a:t>
            </a:r>
            <a:r>
              <a:rPr lang="en-US" dirty="0" smtClean="0">
                <a:latin typeface="Times New Roman" panose="02020603050405020304" pitchFamily="18" charset="0"/>
                <a:cs typeface="Times New Roman" panose="02020603050405020304" pitchFamily="18" charset="0"/>
              </a:rPr>
              <a:t>provide: </a:t>
            </a:r>
          </a:p>
          <a:p>
            <a:pPr>
              <a:buFont typeface="Wingdings" panose="05000000000000000000" pitchFamily="2" charset="2"/>
              <a:buChar char="ü"/>
            </a:pPr>
            <a:r>
              <a:rPr lang="en-US" dirty="0" smtClean="0">
                <a:solidFill>
                  <a:srgbClr val="FF0000"/>
                </a:solidFill>
                <a:latin typeface="Times New Roman" panose="02020603050405020304" pitchFamily="18" charset="0"/>
                <a:cs typeface="Times New Roman" panose="02020603050405020304" pitchFamily="18" charset="0"/>
              </a:rPr>
              <a:t>inclusion </a:t>
            </a:r>
            <a:r>
              <a:rPr lang="en-US" dirty="0">
                <a:solidFill>
                  <a:srgbClr val="FF0000"/>
                </a:solidFill>
                <a:latin typeface="Times New Roman" panose="02020603050405020304" pitchFamily="18" charset="0"/>
                <a:cs typeface="Times New Roman" panose="02020603050405020304" pitchFamily="18" charset="0"/>
              </a:rPr>
              <a:t>criteria </a:t>
            </a:r>
            <a:r>
              <a:rPr lang="en-US" dirty="0">
                <a:latin typeface="Times New Roman" panose="02020603050405020304" pitchFamily="18" charset="0"/>
                <a:cs typeface="Times New Roman" panose="02020603050405020304" pitchFamily="18" charset="0"/>
              </a:rPr>
              <a:t>of how they chose the literature that they reviewed</a:t>
            </a:r>
          </a:p>
          <a:p>
            <a:pPr>
              <a:buFont typeface="Wingdings" panose="05000000000000000000" pitchFamily="2" charset="2"/>
              <a:buChar char="ü"/>
            </a:pPr>
            <a:r>
              <a:rPr lang="en-US" dirty="0" smtClean="0">
                <a:latin typeface="Times New Roman" panose="02020603050405020304" pitchFamily="18" charset="0"/>
                <a:cs typeface="Times New Roman" panose="02020603050405020304" pitchFamily="18" charset="0"/>
              </a:rPr>
              <a:t>expound </a:t>
            </a:r>
            <a:r>
              <a:rPr lang="en-US" dirty="0">
                <a:latin typeface="Times New Roman" panose="02020603050405020304" pitchFamily="18" charset="0"/>
                <a:cs typeface="Times New Roman" panose="02020603050405020304" pitchFamily="18" charset="0"/>
              </a:rPr>
              <a:t>more on the </a:t>
            </a:r>
            <a:r>
              <a:rPr lang="en-US" dirty="0">
                <a:solidFill>
                  <a:srgbClr val="FF0000"/>
                </a:solidFill>
                <a:latin typeface="Times New Roman" panose="02020603050405020304" pitchFamily="18" charset="0"/>
                <a:cs typeface="Times New Roman" panose="02020603050405020304" pitchFamily="18" charset="0"/>
              </a:rPr>
              <a:t>scheme that they applied in their review</a:t>
            </a:r>
            <a:r>
              <a:rPr lang="en-US" dirty="0">
                <a:latin typeface="Times New Roman" panose="02020603050405020304" pitchFamily="18" charset="0"/>
                <a:cs typeface="Times New Roman" panose="02020603050405020304" pitchFamily="18" charset="0"/>
              </a:rPr>
              <a:t> making their research impossible to replicate</a:t>
            </a:r>
          </a:p>
          <a:p>
            <a:pPr>
              <a:buFont typeface="Wingdings" panose="05000000000000000000" pitchFamily="2" charset="2"/>
              <a:buChar char="ü"/>
            </a:pPr>
            <a:r>
              <a:rPr lang="en-US" dirty="0" smtClean="0">
                <a:latin typeface="Times New Roman" panose="02020603050405020304" pitchFamily="18" charset="0"/>
                <a:cs typeface="Times New Roman" panose="02020603050405020304" pitchFamily="18" charset="0"/>
              </a:rPr>
              <a:t>provide </a:t>
            </a:r>
            <a:r>
              <a:rPr lang="en-US" dirty="0">
                <a:latin typeface="Times New Roman" panose="02020603050405020304" pitchFamily="18" charset="0"/>
                <a:cs typeface="Times New Roman" panose="02020603050405020304" pitchFamily="18" charset="0"/>
              </a:rPr>
              <a:t>the </a:t>
            </a:r>
            <a:r>
              <a:rPr lang="en-US" dirty="0">
                <a:solidFill>
                  <a:srgbClr val="FF0000"/>
                </a:solidFill>
                <a:latin typeface="Times New Roman" panose="02020603050405020304" pitchFamily="18" charset="0"/>
                <a:cs typeface="Times New Roman" panose="02020603050405020304" pitchFamily="18" charset="0"/>
              </a:rPr>
              <a:t>research recommendation of some of the research topics </a:t>
            </a:r>
            <a:r>
              <a:rPr lang="en-US" dirty="0">
                <a:latin typeface="Times New Roman" panose="02020603050405020304" pitchFamily="18" charset="0"/>
                <a:cs typeface="Times New Roman" panose="02020603050405020304" pitchFamily="18" charset="0"/>
              </a:rPr>
              <a:t>that they had identified</a:t>
            </a:r>
          </a:p>
          <a:p>
            <a:pPr marL="0" indent="0">
              <a:buNone/>
            </a:pPr>
            <a:endParaRPr lang="en-US"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1814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Hypothesis Explanation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normAutofit fontScale="92500"/>
          </a:bodyPr>
          <a:lstStyle/>
          <a:p>
            <a:pPr marL="0" indent="0">
              <a:buNone/>
            </a:pPr>
            <a:r>
              <a:rPr lang="en-US" dirty="0" smtClean="0">
                <a:solidFill>
                  <a:srgbClr val="FF0000"/>
                </a:solidFill>
                <a:latin typeface="Times New Roman" panose="02020603050405020304" pitchFamily="18" charset="0"/>
                <a:cs typeface="Times New Roman" panose="02020603050405020304" pitchFamily="18" charset="0"/>
              </a:rPr>
              <a:t>Hypothesis</a:t>
            </a:r>
            <a:r>
              <a:rPr lang="en-US" dirty="0" smtClean="0">
                <a:latin typeface="Times New Roman" panose="02020603050405020304" pitchFamily="18" charset="0"/>
                <a:cs typeface="Times New Roman" panose="02020603050405020304" pitchFamily="18" charset="0"/>
              </a:rPr>
              <a:t>:</a:t>
            </a:r>
          </a:p>
          <a:p>
            <a:r>
              <a:rPr lang="en-US" dirty="0" smtClean="0">
                <a:latin typeface="Times New Roman" panose="02020603050405020304" pitchFamily="18" charset="0"/>
                <a:cs typeface="Times New Roman" panose="02020603050405020304" pitchFamily="18" charset="0"/>
              </a:rPr>
              <a:t>By way of identifying the information gaps within the existent body of knowledge through systematic and comprehensive </a:t>
            </a:r>
            <a:r>
              <a:rPr lang="en-US" dirty="0" smtClean="0">
                <a:latin typeface="Times New Roman" panose="02020603050405020304" pitchFamily="18" charset="0"/>
                <a:cs typeface="Times New Roman" panose="02020603050405020304" pitchFamily="18" charset="0"/>
              </a:rPr>
              <a:t>review of available literature, </a:t>
            </a:r>
            <a:r>
              <a:rPr lang="en-US" dirty="0" smtClean="0">
                <a:latin typeface="Times New Roman" panose="02020603050405020304" pitchFamily="18" charset="0"/>
                <a:cs typeface="Times New Roman" panose="02020603050405020304" pitchFamily="18" charset="0"/>
              </a:rPr>
              <a:t>the type of research ideally suited to </a:t>
            </a:r>
            <a:r>
              <a:rPr lang="en-US" dirty="0" smtClean="0">
                <a:latin typeface="Times New Roman" panose="02020603050405020304" pitchFamily="18" charset="0"/>
                <a:cs typeface="Times New Roman" panose="02020603050405020304" pitchFamily="18" charset="0"/>
              </a:rPr>
              <a:t>fill </a:t>
            </a:r>
            <a:r>
              <a:rPr lang="en-US" dirty="0" smtClean="0">
                <a:latin typeface="Times New Roman" panose="02020603050405020304" pitchFamily="18" charset="0"/>
                <a:cs typeface="Times New Roman" panose="02020603050405020304" pitchFamily="18" charset="0"/>
              </a:rPr>
              <a:t>these gaps can be identified and discussed.</a:t>
            </a:r>
            <a:endParaRPr lang="en-US" dirty="0">
              <a:latin typeface="Times New Roman" panose="02020603050405020304" pitchFamily="18" charset="0"/>
              <a:cs typeface="Times New Roman" panose="02020603050405020304" pitchFamily="18" charset="0"/>
            </a:endParaRPr>
          </a:p>
          <a:p>
            <a:pPr marL="0" indent="0">
              <a:buNone/>
            </a:pPr>
            <a:r>
              <a:rPr lang="en-US" dirty="0" smtClean="0">
                <a:solidFill>
                  <a:srgbClr val="FF0000"/>
                </a:solidFill>
                <a:latin typeface="Times New Roman" panose="02020603050405020304" pitchFamily="18" charset="0"/>
                <a:cs typeface="Times New Roman" panose="02020603050405020304" pitchFamily="18" charset="0"/>
              </a:rPr>
              <a:t>Explanation</a:t>
            </a:r>
            <a:r>
              <a:rPr lang="en-US" dirty="0" smtClean="0">
                <a:latin typeface="Times New Roman" panose="02020603050405020304" pitchFamily="18" charset="0"/>
                <a:cs typeface="Times New Roman" panose="02020603050405020304" pitchFamily="18" charset="0"/>
              </a:rPr>
              <a:t>:</a:t>
            </a:r>
          </a:p>
          <a:p>
            <a:r>
              <a:rPr lang="en-US" dirty="0" smtClean="0">
                <a:latin typeface="Times New Roman" panose="02020603050405020304" pitchFamily="18" charset="0"/>
                <a:cs typeface="Times New Roman" panose="02020603050405020304" pitchFamily="18" charset="0"/>
              </a:rPr>
              <a:t>Theirs was guided by the need to identify gaps in the knowledge that is rooted in the topic</a:t>
            </a:r>
          </a:p>
          <a:p>
            <a:r>
              <a:rPr lang="en-US" dirty="0" smtClean="0">
                <a:latin typeface="Times New Roman" panose="02020603050405020304" pitchFamily="18" charset="0"/>
                <a:cs typeface="Times New Roman" panose="02020603050405020304" pitchFamily="18" charset="0"/>
              </a:rPr>
              <a:t>By identifying the gaps and the controversies, they could identify potent research question</a:t>
            </a:r>
          </a:p>
          <a:p>
            <a:r>
              <a:rPr lang="en-US" dirty="0" smtClean="0">
                <a:latin typeface="Times New Roman" panose="02020603050405020304" pitchFamily="18" charset="0"/>
                <a:cs typeface="Times New Roman" panose="02020603050405020304" pitchFamily="18" charset="0"/>
              </a:rPr>
              <a:t>From the research question identified, they can then deduce viable research suited to address each topic an hence fill these gaps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850908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7467600" cy="914400"/>
          </a:xfrm>
        </p:spPr>
        <p:txBody>
          <a:bodyPr/>
          <a:lstStyle/>
          <a:p>
            <a:r>
              <a:rPr lang="en-US" dirty="0" smtClean="0">
                <a:latin typeface="Times New Roman" panose="02020603050405020304" pitchFamily="18" charset="0"/>
                <a:cs typeface="Times New Roman" panose="02020603050405020304" pitchFamily="18" charset="0"/>
              </a:rPr>
              <a:t>Results: Recent Developments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a:xfrm>
            <a:off x="381000" y="1144524"/>
            <a:ext cx="7467600" cy="4873752"/>
          </a:xfrm>
        </p:spPr>
        <p:txBody>
          <a:bodyPr/>
          <a:lstStyle/>
          <a:p>
            <a:r>
              <a:rPr lang="en-US" dirty="0" smtClean="0">
                <a:latin typeface="Times New Roman" panose="02020603050405020304" pitchFamily="18" charset="0"/>
                <a:cs typeface="Times New Roman" panose="02020603050405020304" pitchFamily="18" charset="0"/>
              </a:rPr>
              <a:t>Summary </a:t>
            </a:r>
            <a:r>
              <a:rPr lang="en-US" dirty="0" smtClean="0">
                <a:latin typeface="Times New Roman" panose="02020603050405020304" pitchFamily="18" charset="0"/>
                <a:cs typeface="Times New Roman" panose="02020603050405020304" pitchFamily="18" charset="0"/>
              </a:rPr>
              <a:t>of the </a:t>
            </a:r>
            <a:r>
              <a:rPr lang="en-US" dirty="0" smtClean="0">
                <a:solidFill>
                  <a:srgbClr val="FF0000"/>
                </a:solidFill>
                <a:latin typeface="Times New Roman" panose="02020603050405020304" pitchFamily="18" charset="0"/>
                <a:cs typeface="Times New Roman" panose="02020603050405020304" pitchFamily="18" charset="0"/>
              </a:rPr>
              <a:t>treatment stages </a:t>
            </a:r>
            <a:r>
              <a:rPr lang="en-US" dirty="0" smtClean="0">
                <a:latin typeface="Times New Roman" panose="02020603050405020304" pitchFamily="18" charset="0"/>
                <a:cs typeface="Times New Roman" panose="02020603050405020304" pitchFamily="18" charset="0"/>
              </a:rPr>
              <a:t>being used currently in the pharmacologic treatment of the disease. </a:t>
            </a:r>
          </a:p>
          <a:p>
            <a:endParaRPr lang="en-US" dirty="0" smtClean="0">
              <a:latin typeface="Times New Roman" panose="02020603050405020304" pitchFamily="18" charset="0"/>
              <a:cs typeface="Times New Roman" panose="02020603050405020304" pitchFamily="18" charset="0"/>
            </a:endParaRPr>
          </a:p>
        </p:txBody>
      </p:sp>
      <p:pic>
        <p:nvPicPr>
          <p:cNvPr id="4" name="Picture 3"/>
          <p:cNvPicPr/>
          <p:nvPr/>
        </p:nvPicPr>
        <p:blipFill rotWithShape="1">
          <a:blip r:embed="rId2"/>
          <a:srcRect l="7051" t="45040" r="57532" b="13911"/>
          <a:stretch/>
        </p:blipFill>
        <p:spPr bwMode="auto">
          <a:xfrm>
            <a:off x="533400" y="1981200"/>
            <a:ext cx="7620000" cy="48768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2660745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Recent Developments</a:t>
            </a:r>
            <a:endParaRPr lang="en-US" dirty="0"/>
          </a:p>
        </p:txBody>
      </p:sp>
      <p:sp>
        <p:nvSpPr>
          <p:cNvPr id="3" name="Content Placeholder 2"/>
          <p:cNvSpPr>
            <a:spLocks noGrp="1"/>
          </p:cNvSpPr>
          <p:nvPr>
            <p:ph sz="quarter" idx="1"/>
          </p:nvPr>
        </p:nvSpPr>
        <p:spPr/>
        <p:txBody>
          <a:bodyPr/>
          <a:lstStyle/>
          <a:p>
            <a:pPr marL="0" indent="0">
              <a:buNone/>
            </a:pPr>
            <a:r>
              <a:rPr lang="en-US" dirty="0" smtClean="0">
                <a:solidFill>
                  <a:srgbClr val="7030A0"/>
                </a:solidFill>
              </a:rPr>
              <a:t>First vs. Second-generation</a:t>
            </a:r>
            <a:r>
              <a:rPr lang="en-US" dirty="0" smtClean="0">
                <a:solidFill>
                  <a:srgbClr val="FF0000"/>
                </a:solidFill>
              </a:rPr>
              <a:t>:</a:t>
            </a:r>
          </a:p>
          <a:p>
            <a:r>
              <a:rPr lang="en-US" dirty="0">
                <a:latin typeface="Times New Roman" panose="02020603050405020304" pitchFamily="18" charset="0"/>
                <a:cs typeface="Times New Roman" panose="02020603050405020304" pitchFamily="18" charset="0"/>
              </a:rPr>
              <a:t>Shift in </a:t>
            </a:r>
            <a:r>
              <a:rPr lang="en-US" dirty="0">
                <a:solidFill>
                  <a:srgbClr val="FF0000"/>
                </a:solidFill>
                <a:latin typeface="Times New Roman" panose="02020603050405020304" pitchFamily="18" charset="0"/>
                <a:cs typeface="Times New Roman" panose="02020603050405020304" pitchFamily="18" charset="0"/>
              </a:rPr>
              <a:t>prescribing practices </a:t>
            </a:r>
            <a:r>
              <a:rPr lang="en-US" dirty="0">
                <a:latin typeface="Times New Roman" panose="02020603050405020304" pitchFamily="18" charset="0"/>
                <a:cs typeface="Times New Roman" panose="02020603050405020304" pitchFamily="18" charset="0"/>
              </a:rPr>
              <a:t>and ensuring </a:t>
            </a:r>
            <a:r>
              <a:rPr lang="en-US" dirty="0">
                <a:solidFill>
                  <a:srgbClr val="FF0000"/>
                </a:solidFill>
                <a:latin typeface="Times New Roman" panose="02020603050405020304" pitchFamily="18" charset="0"/>
                <a:cs typeface="Times New Roman" panose="02020603050405020304" pitchFamily="18" charset="0"/>
              </a:rPr>
              <a:t>cost- effectiveness</a:t>
            </a:r>
            <a:r>
              <a:rPr lang="en-US" dirty="0">
                <a:latin typeface="Times New Roman" panose="02020603050405020304" pitchFamily="18" charset="0"/>
                <a:cs typeface="Times New Roman" panose="02020603050405020304" pitchFamily="18" charset="0"/>
              </a:rPr>
              <a:t> of the therapy </a:t>
            </a:r>
            <a:r>
              <a:rPr lang="en-US" dirty="0" smtClean="0">
                <a:latin typeface="Times New Roman" panose="02020603050405020304" pitchFamily="18" charset="0"/>
                <a:cs typeface="Times New Roman" panose="02020603050405020304" pitchFamily="18" charset="0"/>
              </a:rPr>
              <a:t>employed</a:t>
            </a:r>
          </a:p>
          <a:p>
            <a:pPr marL="0" indent="0">
              <a:buNone/>
            </a:pPr>
            <a:r>
              <a:rPr lang="en-US" dirty="0" smtClean="0">
                <a:solidFill>
                  <a:srgbClr val="7030A0"/>
                </a:solidFill>
                <a:latin typeface="Times New Roman" panose="02020603050405020304" pitchFamily="18" charset="0"/>
                <a:cs typeface="Times New Roman" panose="02020603050405020304" pitchFamily="18" charset="0"/>
              </a:rPr>
              <a:t>Considerations in Choosing Antipsychotic regimens:</a:t>
            </a:r>
          </a:p>
          <a:p>
            <a:pPr marL="0" indent="0">
              <a:buNone/>
            </a:pPr>
            <a:endParaRPr lang="en-US" dirty="0" smtClean="0">
              <a:solidFill>
                <a:srgbClr val="7030A0"/>
              </a:solidFill>
              <a:latin typeface="Times New Roman" panose="02020603050405020304" pitchFamily="18" charset="0"/>
              <a:cs typeface="Times New Roman" panose="02020603050405020304" pitchFamily="18" charset="0"/>
            </a:endParaRPr>
          </a:p>
        </p:txBody>
      </p:sp>
      <p:pic>
        <p:nvPicPr>
          <p:cNvPr id="4" name="Content Placeholder 3"/>
          <p:cNvPicPr>
            <a:picLocks/>
          </p:cNvPicPr>
          <p:nvPr/>
        </p:nvPicPr>
        <p:blipFill rotWithShape="1">
          <a:blip r:embed="rId2">
            <a:grayscl/>
            <a:extLst>
              <a:ext uri="{BEBA8EAE-BF5A-486C-A8C5-ECC9F3942E4B}">
                <a14:imgProps xmlns:a14="http://schemas.microsoft.com/office/drawing/2010/main">
                  <a14:imgLayer r:embed="rId3">
                    <a14:imgEffect>
                      <a14:colorTemperature colorTemp="4700"/>
                    </a14:imgEffect>
                  </a14:imgLayer>
                </a14:imgProps>
              </a:ext>
            </a:extLst>
          </a:blip>
          <a:srcRect l="6250" t="49031" r="25642" b="19327"/>
          <a:stretch/>
        </p:blipFill>
        <p:spPr bwMode="auto">
          <a:xfrm>
            <a:off x="457200" y="3276600"/>
            <a:ext cx="7543800" cy="34290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9485045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Results: Recent Developments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normAutofit fontScale="92500"/>
          </a:bodyPr>
          <a:lstStyle/>
          <a:p>
            <a:pPr marL="0" indent="0">
              <a:buNone/>
            </a:pPr>
            <a:r>
              <a:rPr lang="en-US" dirty="0" smtClean="0">
                <a:solidFill>
                  <a:srgbClr val="7030A0"/>
                </a:solidFill>
                <a:latin typeface="Times New Roman" panose="02020603050405020304" pitchFamily="18" charset="0"/>
                <a:cs typeface="Times New Roman" panose="02020603050405020304" pitchFamily="18" charset="0"/>
              </a:rPr>
              <a:t>Relative Efficacy:</a:t>
            </a:r>
          </a:p>
          <a:p>
            <a:r>
              <a:rPr lang="en-US" dirty="0" smtClean="0">
                <a:latin typeface="Times New Roman" panose="02020603050405020304" pitchFamily="18" charset="0"/>
                <a:cs typeface="Times New Roman" panose="02020603050405020304" pitchFamily="18" charset="0"/>
              </a:rPr>
              <a:t>Response </a:t>
            </a:r>
            <a:r>
              <a:rPr lang="en-US" dirty="0">
                <a:latin typeface="Times New Roman" panose="02020603050405020304" pitchFamily="18" charset="0"/>
                <a:cs typeface="Times New Roman" panose="02020603050405020304" pitchFamily="18" charset="0"/>
              </a:rPr>
              <a:t>rates are to treatment is quite high among people with the first-episode or those with rapid –onset </a:t>
            </a:r>
            <a:r>
              <a:rPr lang="en-US" dirty="0" smtClean="0">
                <a:latin typeface="Times New Roman" panose="02020603050405020304" pitchFamily="18" charset="0"/>
                <a:cs typeface="Times New Roman" panose="02020603050405020304" pitchFamily="18" charset="0"/>
              </a:rPr>
              <a:t>illness</a:t>
            </a:r>
            <a:endParaRPr lang="en-US" dirty="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Subsequent management of the disease tends to favor second-generation drugs e.g. Olanzapine; Risperidone</a:t>
            </a:r>
          </a:p>
          <a:p>
            <a:pPr marL="0" indent="0">
              <a:buNone/>
            </a:pPr>
            <a:r>
              <a:rPr lang="en-US" dirty="0" smtClean="0">
                <a:solidFill>
                  <a:srgbClr val="7030A0"/>
                </a:solidFill>
                <a:latin typeface="Times New Roman" panose="02020603050405020304" pitchFamily="18" charset="0"/>
                <a:cs typeface="Times New Roman" panose="02020603050405020304" pitchFamily="18" charset="0"/>
              </a:rPr>
              <a:t>Treatment Outcome:</a:t>
            </a:r>
          </a:p>
          <a:p>
            <a:r>
              <a:rPr lang="en-US" dirty="0" smtClean="0">
                <a:latin typeface="Times New Roman" panose="02020603050405020304" pitchFamily="18" charset="0"/>
                <a:cs typeface="Times New Roman" panose="02020603050405020304" pitchFamily="18" charset="0"/>
              </a:rPr>
              <a:t>Need to use </a:t>
            </a:r>
            <a:r>
              <a:rPr lang="en-US" dirty="0" smtClean="0">
                <a:solidFill>
                  <a:srgbClr val="FF0000"/>
                </a:solidFill>
                <a:latin typeface="Times New Roman" panose="02020603050405020304" pitchFamily="18" charset="0"/>
                <a:cs typeface="Times New Roman" panose="02020603050405020304" pitchFamily="18" charset="0"/>
              </a:rPr>
              <a:t>quantitative assessment instruments</a:t>
            </a:r>
            <a:r>
              <a:rPr lang="en-US" dirty="0" smtClean="0">
                <a:latin typeface="Times New Roman" panose="02020603050405020304" pitchFamily="18" charset="0"/>
                <a:cs typeface="Times New Roman" panose="02020603050405020304" pitchFamily="18" charset="0"/>
              </a:rPr>
              <a:t> in determining response to </a:t>
            </a:r>
            <a:r>
              <a:rPr lang="en-US" dirty="0" smtClean="0">
                <a:latin typeface="Times New Roman" panose="02020603050405020304" pitchFamily="18" charset="0"/>
                <a:cs typeface="Times New Roman" panose="02020603050405020304" pitchFamily="18" charset="0"/>
              </a:rPr>
              <a:t>treatment</a:t>
            </a:r>
          </a:p>
          <a:p>
            <a:r>
              <a:rPr lang="en-US" dirty="0" smtClean="0">
                <a:latin typeface="Times New Roman" panose="02020603050405020304" pitchFamily="18" charset="0"/>
                <a:cs typeface="Times New Roman" panose="02020603050405020304" pitchFamily="18" charset="0"/>
              </a:rPr>
              <a:t>Propensity to achieve remission in some patients within </a:t>
            </a:r>
            <a:r>
              <a:rPr lang="en-US" dirty="0" smtClean="0">
                <a:solidFill>
                  <a:srgbClr val="FF0000"/>
                </a:solidFill>
                <a:latin typeface="Times New Roman" panose="02020603050405020304" pitchFamily="18" charset="0"/>
                <a:cs typeface="Times New Roman" panose="02020603050405020304" pitchFamily="18" charset="0"/>
              </a:rPr>
              <a:t>4 to 6 weeks</a:t>
            </a:r>
          </a:p>
          <a:p>
            <a:r>
              <a:rPr lang="en-US" dirty="0" smtClean="0">
                <a:latin typeface="Times New Roman" panose="02020603050405020304" pitchFamily="18" charset="0"/>
                <a:cs typeface="Times New Roman" panose="02020603050405020304" pitchFamily="18" charset="0"/>
              </a:rPr>
              <a:t>Increased acceptance of the concept of </a:t>
            </a:r>
            <a:r>
              <a:rPr lang="en-US" dirty="0" smtClean="0">
                <a:solidFill>
                  <a:srgbClr val="FF0000"/>
                </a:solidFill>
                <a:latin typeface="Times New Roman" panose="02020603050405020304" pitchFamily="18" charset="0"/>
                <a:cs typeface="Times New Roman" panose="02020603050405020304" pitchFamily="18" charset="0"/>
              </a:rPr>
              <a:t>RECOVERY </a:t>
            </a:r>
            <a:r>
              <a:rPr lang="en-US" dirty="0" smtClean="0">
                <a:latin typeface="Times New Roman" panose="02020603050405020304" pitchFamily="18" charset="0"/>
                <a:cs typeface="Times New Roman" panose="02020603050405020304" pitchFamily="18" charset="0"/>
              </a:rPr>
              <a:t>since functional outcomes are the ultimate goals of interventions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091944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7467600" cy="838200"/>
          </a:xfrm>
        </p:spPr>
        <p:txBody>
          <a:bodyPr/>
          <a:lstStyle/>
          <a:p>
            <a:r>
              <a:rPr lang="en-US" dirty="0" smtClean="0">
                <a:latin typeface="Times New Roman" panose="02020603050405020304" pitchFamily="18" charset="0"/>
                <a:cs typeface="Times New Roman" panose="02020603050405020304" pitchFamily="18" charset="0"/>
              </a:rPr>
              <a:t>Results: Current Controversies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a:xfrm>
            <a:off x="457200" y="1066800"/>
            <a:ext cx="7467600" cy="5407152"/>
          </a:xfrm>
        </p:spPr>
        <p:txBody>
          <a:bodyPr>
            <a:normAutofit fontScale="92500" lnSpcReduction="10000"/>
          </a:bodyPr>
          <a:lstStyle/>
          <a:p>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Efficacy of </a:t>
            </a:r>
            <a:r>
              <a:rPr lang="en-US" dirty="0" smtClean="0">
                <a:solidFill>
                  <a:srgbClr val="FF0000"/>
                </a:solidFill>
                <a:latin typeface="Times New Roman" panose="02020603050405020304" pitchFamily="18" charset="0"/>
                <a:cs typeface="Times New Roman" panose="02020603050405020304" pitchFamily="18" charset="0"/>
              </a:rPr>
              <a:t>Clozapine</a:t>
            </a:r>
            <a:r>
              <a:rPr lang="en-US" dirty="0" smtClean="0">
                <a:latin typeface="Times New Roman" panose="02020603050405020304" pitchFamily="18" charset="0"/>
                <a:cs typeface="Times New Roman" panose="02020603050405020304" pitchFamily="18" charset="0"/>
              </a:rPr>
              <a:t> in managing negative symptoms of schizophrenia</a:t>
            </a:r>
          </a:p>
          <a:p>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Comparative data on the propensity of the drugs to produce </a:t>
            </a:r>
            <a:r>
              <a:rPr lang="en-US" dirty="0" smtClean="0">
                <a:solidFill>
                  <a:srgbClr val="7030A0"/>
                </a:solidFill>
                <a:latin typeface="Times New Roman" panose="02020603050405020304" pitchFamily="18" charset="0"/>
                <a:cs typeface="Times New Roman" panose="02020603050405020304" pitchFamily="18" charset="0"/>
              </a:rPr>
              <a:t>neurological Adverse Effects </a:t>
            </a:r>
            <a:r>
              <a:rPr lang="en-US" dirty="0" smtClean="0">
                <a:latin typeface="Times New Roman" panose="02020603050405020304" pitchFamily="18" charset="0"/>
                <a:cs typeface="Times New Roman" panose="02020603050405020304" pitchFamily="18" charset="0"/>
              </a:rPr>
              <a:t>– extrapyramidal effects: </a:t>
            </a:r>
            <a:r>
              <a:rPr lang="en-US" dirty="0" smtClean="0">
                <a:solidFill>
                  <a:srgbClr val="FF0000"/>
                </a:solidFill>
                <a:latin typeface="Times New Roman" panose="02020603050405020304" pitchFamily="18" charset="0"/>
                <a:cs typeface="Times New Roman" panose="02020603050405020304" pitchFamily="18" charset="0"/>
              </a:rPr>
              <a:t>acute dystonia reaction, akathisia, parkinsonism, tardive dyskinesia</a:t>
            </a:r>
          </a:p>
          <a:p>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Second-generation drugs – increased propensity for </a:t>
            </a:r>
            <a:r>
              <a:rPr lang="en-US" dirty="0" smtClean="0">
                <a:solidFill>
                  <a:srgbClr val="FF0000"/>
                </a:solidFill>
                <a:latin typeface="Times New Roman" panose="02020603050405020304" pitchFamily="18" charset="0"/>
                <a:cs typeface="Times New Roman" panose="02020603050405020304" pitchFamily="18" charset="0"/>
              </a:rPr>
              <a:t>metabolic adverse effects </a:t>
            </a:r>
            <a:r>
              <a:rPr lang="en-US" dirty="0" smtClean="0">
                <a:latin typeface="Times New Roman" panose="02020603050405020304" pitchFamily="18" charset="0"/>
                <a:cs typeface="Times New Roman" panose="02020603050405020304" pitchFamily="18" charset="0"/>
              </a:rPr>
              <a:t>e.g. insulin resistance and dyslipidemia</a:t>
            </a:r>
          </a:p>
          <a:p>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There is need to conduct research that would provide an </a:t>
            </a:r>
            <a:r>
              <a:rPr lang="en-US" dirty="0" smtClean="0">
                <a:solidFill>
                  <a:srgbClr val="FF0000"/>
                </a:solidFill>
                <a:latin typeface="Times New Roman" panose="02020603050405020304" pitchFamily="18" charset="0"/>
                <a:cs typeface="Times New Roman" panose="02020603050405020304" pitchFamily="18" charset="0"/>
              </a:rPr>
              <a:t>appropriate validated dose equivalences </a:t>
            </a:r>
            <a:r>
              <a:rPr lang="en-US" dirty="0" smtClean="0">
                <a:latin typeface="Times New Roman" panose="02020603050405020304" pitchFamily="18" charset="0"/>
                <a:cs typeface="Times New Roman" panose="02020603050405020304" pitchFamily="18" charset="0"/>
              </a:rPr>
              <a:t>of the specific medications across a range of illness phases, patient ages, and outcome domain, that is, therapeutic and adverse effects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908915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Interpretation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normAutofit/>
          </a:bodyPr>
          <a:lstStyle/>
          <a:p>
            <a:r>
              <a:rPr lang="en-US" dirty="0" smtClean="0">
                <a:latin typeface="Times New Roman" panose="02020603050405020304" pitchFamily="18" charset="0"/>
                <a:cs typeface="Times New Roman" panose="02020603050405020304" pitchFamily="18" charset="0"/>
              </a:rPr>
              <a:t>Most antipsychotic drugs have been compared to the novel </a:t>
            </a:r>
            <a:r>
              <a:rPr lang="en-US" dirty="0" smtClean="0">
                <a:solidFill>
                  <a:srgbClr val="FF0000"/>
                </a:solidFill>
                <a:latin typeface="Times New Roman" panose="02020603050405020304" pitchFamily="18" charset="0"/>
                <a:cs typeface="Times New Roman" panose="02020603050405020304" pitchFamily="18" charset="0"/>
              </a:rPr>
              <a:t>Haloperidol</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the marketed leader at the point</a:t>
            </a:r>
          </a:p>
          <a:p>
            <a:r>
              <a:rPr lang="en-US" dirty="0" smtClean="0">
                <a:latin typeface="Times New Roman" panose="02020603050405020304" pitchFamily="18" charset="0"/>
                <a:cs typeface="Times New Roman" panose="02020603050405020304" pitchFamily="18" charset="0"/>
              </a:rPr>
              <a:t>This comparison raised logical concern that?</a:t>
            </a:r>
          </a:p>
          <a:p>
            <a:pPr marL="0" indent="0">
              <a:buNone/>
            </a:pPr>
            <a:r>
              <a:rPr lang="en-US" dirty="0" smtClean="0">
                <a:latin typeface="Times New Roman" panose="02020603050405020304" pitchFamily="18" charset="0"/>
                <a:cs typeface="Times New Roman" panose="02020603050405020304" pitchFamily="18" charset="0"/>
              </a:rPr>
              <a:t>“</a:t>
            </a:r>
            <a:r>
              <a:rPr lang="en-US" i="1" dirty="0" smtClean="0">
                <a:latin typeface="Times New Roman" panose="02020603050405020304" pitchFamily="18" charset="0"/>
                <a:cs typeface="Times New Roman" panose="02020603050405020304" pitchFamily="18" charset="0"/>
              </a:rPr>
              <a:t>the choice of that medication, and its utilization in potentially higher that necessary doses, might have served to accentuate differences in the risk for neurologic adverse effects</a:t>
            </a:r>
            <a:r>
              <a:rPr lang="en-US" dirty="0" smtClean="0">
                <a:latin typeface="Times New Roman" panose="02020603050405020304" pitchFamily="18" charset="0"/>
                <a:cs typeface="Times New Roman" panose="02020603050405020304" pitchFamily="18" charset="0"/>
              </a:rPr>
              <a:t>” (Kane &amp; Correll, 2010)</a:t>
            </a:r>
          </a:p>
          <a:p>
            <a:pPr marL="0" indent="0">
              <a:buNone/>
            </a:pPr>
            <a:r>
              <a:rPr lang="en-US" dirty="0" smtClean="0">
                <a:solidFill>
                  <a:srgbClr val="FF0000"/>
                </a:solidFill>
                <a:latin typeface="Times New Roman" panose="02020603050405020304" pitchFamily="18" charset="0"/>
                <a:cs typeface="Times New Roman" panose="02020603050405020304" pitchFamily="18" charset="0"/>
              </a:rPr>
              <a:t>Implication:</a:t>
            </a:r>
          </a:p>
          <a:p>
            <a:r>
              <a:rPr lang="en-US" dirty="0" smtClean="0">
                <a:latin typeface="Times New Roman" panose="02020603050405020304" pitchFamily="18" charset="0"/>
                <a:cs typeface="Times New Roman" panose="02020603050405020304" pitchFamily="18" charset="0"/>
              </a:rPr>
              <a:t>This old comparison led to </a:t>
            </a:r>
            <a:r>
              <a:rPr lang="en-US" dirty="0" smtClean="0">
                <a:solidFill>
                  <a:srgbClr val="FF0000"/>
                </a:solidFill>
                <a:latin typeface="Times New Roman" panose="02020603050405020304" pitchFamily="18" charset="0"/>
                <a:cs typeface="Times New Roman" panose="02020603050405020304" pitchFamily="18" charset="0"/>
              </a:rPr>
              <a:t>significant overdoses </a:t>
            </a:r>
            <a:r>
              <a:rPr lang="en-US" dirty="0" smtClean="0">
                <a:latin typeface="Times New Roman" panose="02020603050405020304" pitchFamily="18" charset="0"/>
                <a:cs typeface="Times New Roman" panose="02020603050405020304" pitchFamily="18" charset="0"/>
              </a:rPr>
              <a:t>of the specific antipsychotic drugs with resultant increased propensity for the occurrence f drug adverse effects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570480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Ethical Questions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lstStyle/>
          <a:p>
            <a:pPr marL="0" indent="0">
              <a:buNone/>
            </a:pPr>
            <a:r>
              <a:rPr lang="en-US" dirty="0" smtClean="0">
                <a:latin typeface="Times New Roman" panose="02020603050405020304" pitchFamily="18" charset="0"/>
                <a:cs typeface="Times New Roman" panose="02020603050405020304" pitchFamily="18" charset="0"/>
              </a:rPr>
              <a:t>Regarding the literature they chose to review: </a:t>
            </a:r>
          </a:p>
          <a:p>
            <a:pPr marL="457200" indent="-457200">
              <a:buFont typeface="+mj-lt"/>
              <a:buAutoNum type="arabicPeriod"/>
            </a:pPr>
            <a:r>
              <a:rPr lang="en-US" dirty="0" smtClean="0">
                <a:latin typeface="Times New Roman" panose="02020603050405020304" pitchFamily="18" charset="0"/>
                <a:cs typeface="Times New Roman" panose="02020603050405020304" pitchFamily="18" charset="0"/>
              </a:rPr>
              <a:t>Did they follow all ethical consideration of research using human subjects?</a:t>
            </a:r>
          </a:p>
          <a:p>
            <a:pPr marL="457200" indent="-457200">
              <a:buFont typeface="+mj-lt"/>
              <a:buAutoNum type="arabicPeriod"/>
            </a:pPr>
            <a:r>
              <a:rPr lang="en-US" dirty="0" smtClean="0">
                <a:latin typeface="Times New Roman" panose="02020603050405020304" pitchFamily="18" charset="0"/>
                <a:cs typeface="Times New Roman" panose="02020603050405020304" pitchFamily="18" charset="0"/>
              </a:rPr>
              <a:t>Were any subjects harmed during the research?</a:t>
            </a:r>
          </a:p>
          <a:p>
            <a:pPr marL="457200" indent="-457200">
              <a:buFont typeface="+mj-lt"/>
              <a:buAutoNum type="arabicPeriod"/>
            </a:pPr>
            <a:r>
              <a:rPr lang="en-US" dirty="0" smtClean="0">
                <a:latin typeface="Times New Roman" panose="02020603050405020304" pitchFamily="18" charset="0"/>
                <a:cs typeface="Times New Roman" panose="02020603050405020304" pitchFamily="18" charset="0"/>
              </a:rPr>
              <a:t>Did they seek approval from the relevant ethical committees and boards to conduct the research?</a:t>
            </a:r>
          </a:p>
          <a:p>
            <a:pPr marL="457200" indent="-457200">
              <a:buFont typeface="+mj-lt"/>
              <a:buAutoNum type="arabicPeriod"/>
            </a:pPr>
            <a:r>
              <a:rPr lang="en-US" dirty="0" smtClean="0">
                <a:latin typeface="Times New Roman" panose="02020603050405020304" pitchFamily="18" charset="0"/>
                <a:cs typeface="Times New Roman" panose="02020603050405020304" pitchFamily="18" charset="0"/>
              </a:rPr>
              <a:t>Was their research conducted with strict adherence to all the ethical principles of research?</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837712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Future Impact</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lstStyle/>
          <a:p>
            <a:r>
              <a:rPr lang="en-US" dirty="0" smtClean="0">
                <a:latin typeface="Times New Roman" panose="02020603050405020304" pitchFamily="18" charset="0"/>
                <a:cs typeface="Times New Roman" panose="02020603050405020304" pitchFamily="18" charset="0"/>
              </a:rPr>
              <a:t>Helps to highlight the things to put into consideration by future researchers looking to replicate the research done here</a:t>
            </a:r>
          </a:p>
          <a:p>
            <a:r>
              <a:rPr lang="en-US" dirty="0" smtClean="0">
                <a:latin typeface="Times New Roman" panose="02020603050405020304" pitchFamily="18" charset="0"/>
                <a:cs typeface="Times New Roman" panose="02020603050405020304" pitchFamily="18" charset="0"/>
              </a:rPr>
              <a:t>Provide guidelines on how future researchers should conduct themselves in their research</a:t>
            </a:r>
          </a:p>
          <a:p>
            <a:r>
              <a:rPr lang="en-US" dirty="0" smtClean="0">
                <a:latin typeface="Times New Roman" panose="02020603050405020304" pitchFamily="18" charset="0"/>
                <a:cs typeface="Times New Roman" panose="02020603050405020304" pitchFamily="18" charset="0"/>
              </a:rPr>
              <a:t>Emphasizes the need to protect subjects from any and all harmful scenarios that could occur within the research settings</a:t>
            </a:r>
          </a:p>
          <a:p>
            <a:r>
              <a:rPr lang="en-US" dirty="0" smtClean="0">
                <a:latin typeface="Times New Roman" panose="02020603050405020304" pitchFamily="18" charset="0"/>
                <a:cs typeface="Times New Roman" panose="02020603050405020304" pitchFamily="18" charset="0"/>
              </a:rPr>
              <a:t>Continually prompts the generation of new ways to conduct research studies in an ethical manner</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743365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Relevance and Alternative Views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normAutofit lnSpcReduction="10000"/>
          </a:bodyPr>
          <a:lstStyle/>
          <a:p>
            <a:pPr marL="0" indent="0">
              <a:buNone/>
            </a:pPr>
            <a:r>
              <a:rPr lang="en-US" dirty="0" smtClean="0">
                <a:solidFill>
                  <a:srgbClr val="FF0000"/>
                </a:solidFill>
                <a:latin typeface="Times New Roman" panose="02020603050405020304" pitchFamily="18" charset="0"/>
                <a:cs typeface="Times New Roman" panose="02020603050405020304" pitchFamily="18" charset="0"/>
              </a:rPr>
              <a:t>Relevance:</a:t>
            </a:r>
          </a:p>
          <a:p>
            <a:r>
              <a:rPr lang="en-US" dirty="0" smtClean="0">
                <a:latin typeface="Times New Roman" panose="02020603050405020304" pitchFamily="18" charset="0"/>
                <a:cs typeface="Times New Roman" panose="02020603050405020304" pitchFamily="18" charset="0"/>
              </a:rPr>
              <a:t>If </a:t>
            </a:r>
            <a:r>
              <a:rPr lang="en-US" dirty="0">
                <a:latin typeface="Times New Roman" panose="02020603050405020304" pitchFamily="18" charset="0"/>
                <a:cs typeface="Times New Roman" panose="02020603050405020304" pitchFamily="18" charset="0"/>
              </a:rPr>
              <a:t>science considers ethical values, then the lives of humans and other creatures are not endangered by destructive agents like atomic bombs and chemical weapons.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Measures </a:t>
            </a:r>
            <a:r>
              <a:rPr lang="en-US" dirty="0">
                <a:latin typeface="Times New Roman" panose="02020603050405020304" pitchFamily="18" charset="0"/>
                <a:cs typeface="Times New Roman" panose="02020603050405020304" pitchFamily="18" charset="0"/>
              </a:rPr>
              <a:t>should be taken to avoid using science against humans. This can be achieved by promotion of </a:t>
            </a:r>
            <a:r>
              <a:rPr lang="en-US" dirty="0">
                <a:solidFill>
                  <a:srgbClr val="FF0000"/>
                </a:solidFill>
                <a:latin typeface="Times New Roman" panose="02020603050405020304" pitchFamily="18" charset="0"/>
                <a:cs typeface="Times New Roman" panose="02020603050405020304" pitchFamily="18" charset="0"/>
              </a:rPr>
              <a:t>scientists' moral values</a:t>
            </a:r>
            <a:r>
              <a:rPr lang="en-US" dirty="0" smtClean="0">
                <a:latin typeface="Times New Roman" panose="02020603050405020304" pitchFamily="18" charset="0"/>
                <a:cs typeface="Times New Roman" panose="02020603050405020304" pitchFamily="18" charset="0"/>
              </a:rPr>
              <a:t>.</a:t>
            </a:r>
          </a:p>
          <a:p>
            <a:pPr marL="0" indent="0">
              <a:buNone/>
            </a:pPr>
            <a:r>
              <a:rPr lang="en-US" dirty="0" smtClean="0">
                <a:solidFill>
                  <a:srgbClr val="FF0000"/>
                </a:solidFill>
                <a:latin typeface="Times New Roman" panose="02020603050405020304" pitchFamily="18" charset="0"/>
                <a:cs typeface="Times New Roman" panose="02020603050405020304" pitchFamily="18" charset="0"/>
              </a:rPr>
              <a:t>Alternative Views:</a:t>
            </a:r>
          </a:p>
          <a:p>
            <a:pPr marL="0" indent="0">
              <a:buNone/>
            </a:pPr>
            <a:r>
              <a:rPr lang="en-US" dirty="0" smtClean="0">
                <a:latin typeface="Times New Roman" panose="02020603050405020304" pitchFamily="18" charset="0"/>
                <a:cs typeface="Times New Roman" panose="02020603050405020304" pitchFamily="18" charset="0"/>
              </a:rPr>
              <a:t>Research ethics drawing from the moral principle of what is right and wrong or good or bad </a:t>
            </a:r>
            <a:r>
              <a:rPr lang="en-US" dirty="0" smtClean="0">
                <a:solidFill>
                  <a:srgbClr val="FF0000"/>
                </a:solidFill>
                <a:latin typeface="Times New Roman" panose="02020603050405020304" pitchFamily="18" charset="0"/>
                <a:cs typeface="Times New Roman" panose="02020603050405020304" pitchFamily="18" charset="0"/>
              </a:rPr>
              <a:t>significantly limits the progression of research </a:t>
            </a:r>
            <a:r>
              <a:rPr lang="en-US" dirty="0" smtClean="0">
                <a:latin typeface="Times New Roman" panose="02020603050405020304" pitchFamily="18" charset="0"/>
                <a:cs typeface="Times New Roman" panose="02020603050405020304" pitchFamily="18" charset="0"/>
              </a:rPr>
              <a:t>and hence </a:t>
            </a:r>
            <a:r>
              <a:rPr lang="en-US" dirty="0" smtClean="0">
                <a:solidFill>
                  <a:srgbClr val="FF0000"/>
                </a:solidFill>
                <a:latin typeface="Times New Roman" panose="02020603050405020304" pitchFamily="18" charset="0"/>
                <a:cs typeface="Times New Roman" panose="02020603050405020304" pitchFamily="18" charset="0"/>
              </a:rPr>
              <a:t>development of the knowledge on human subjects</a:t>
            </a:r>
          </a:p>
        </p:txBody>
      </p:sp>
    </p:spTree>
    <p:extLst>
      <p:ext uri="{BB962C8B-B14F-4D97-AF65-F5344CB8AC3E}">
        <p14:creationId xmlns:p14="http://schemas.microsoft.com/office/powerpoint/2010/main" val="13506284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Conclusion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normAutofit lnSpcReduction="10000"/>
          </a:bodyPr>
          <a:lstStyle/>
          <a:p>
            <a:r>
              <a:rPr lang="en-US" dirty="0">
                <a:solidFill>
                  <a:srgbClr val="FF0000"/>
                </a:solidFill>
                <a:latin typeface="Times New Roman" panose="02020603050405020304" pitchFamily="18" charset="0"/>
                <a:cs typeface="Times New Roman" panose="02020603050405020304" pitchFamily="18" charset="0"/>
              </a:rPr>
              <a:t>Hypothesis</a:t>
            </a:r>
            <a:r>
              <a:rPr lang="en-US" dirty="0">
                <a:latin typeface="Times New Roman" panose="02020603050405020304" pitchFamily="18" charset="0"/>
                <a:cs typeface="Times New Roman" panose="02020603050405020304" pitchFamily="18" charset="0"/>
              </a:rPr>
              <a:t> – Identifying knowledge gaps through comprehensive review of the available literature to help guide directionality of future research</a:t>
            </a:r>
          </a:p>
          <a:p>
            <a:r>
              <a:rPr lang="en-US" dirty="0" smtClean="0">
                <a:solidFill>
                  <a:srgbClr val="FF0000"/>
                </a:solidFill>
                <a:latin typeface="Times New Roman" panose="02020603050405020304" pitchFamily="18" charset="0"/>
                <a:cs typeface="Times New Roman" panose="02020603050405020304" pitchFamily="18" charset="0"/>
              </a:rPr>
              <a:t>Primary question </a:t>
            </a:r>
            <a:r>
              <a:rPr lang="en-US" dirty="0" smtClean="0">
                <a:latin typeface="Times New Roman" panose="02020603050405020304" pitchFamily="18" charset="0"/>
                <a:cs typeface="Times New Roman" panose="02020603050405020304" pitchFamily="18" charset="0"/>
              </a:rPr>
              <a:t>– on recent developments and current controversies in the topic</a:t>
            </a:r>
          </a:p>
          <a:p>
            <a:r>
              <a:rPr lang="en-US" dirty="0" smtClean="0">
                <a:solidFill>
                  <a:srgbClr val="FF0000"/>
                </a:solidFill>
                <a:latin typeface="Times New Roman" panose="02020603050405020304" pitchFamily="18" charset="0"/>
                <a:cs typeface="Times New Roman" panose="02020603050405020304" pitchFamily="18" charset="0"/>
              </a:rPr>
              <a:t>Research</a:t>
            </a:r>
            <a:r>
              <a:rPr lang="en-US" dirty="0" smtClean="0">
                <a:latin typeface="Times New Roman" panose="02020603050405020304" pitchFamily="18" charset="0"/>
                <a:cs typeface="Times New Roman" panose="02020603050405020304" pitchFamily="18" charset="0"/>
              </a:rPr>
              <a:t> – descriptive study</a:t>
            </a:r>
          </a:p>
          <a:p>
            <a:r>
              <a:rPr lang="en-US" dirty="0" smtClean="0">
                <a:solidFill>
                  <a:srgbClr val="FF0000"/>
                </a:solidFill>
                <a:latin typeface="Times New Roman" panose="02020603050405020304" pitchFamily="18" charset="0"/>
                <a:cs typeface="Times New Roman" panose="02020603050405020304" pitchFamily="18" charset="0"/>
              </a:rPr>
              <a:t>Method</a:t>
            </a:r>
            <a:r>
              <a:rPr lang="en-US" dirty="0" smtClean="0">
                <a:latin typeface="Times New Roman" panose="02020603050405020304" pitchFamily="18" charset="0"/>
                <a:cs typeface="Times New Roman" panose="02020603050405020304" pitchFamily="18" charset="0"/>
              </a:rPr>
              <a:t> – Systematic meta-analysis of available literature</a:t>
            </a:r>
          </a:p>
          <a:p>
            <a:r>
              <a:rPr lang="en-US" dirty="0" smtClean="0">
                <a:solidFill>
                  <a:srgbClr val="FF0000"/>
                </a:solidFill>
                <a:latin typeface="Times New Roman" panose="02020603050405020304" pitchFamily="18" charset="0"/>
                <a:cs typeface="Times New Roman" panose="02020603050405020304" pitchFamily="18" charset="0"/>
              </a:rPr>
              <a:t>Key finding </a:t>
            </a:r>
            <a:r>
              <a:rPr lang="en-US" dirty="0" smtClean="0">
                <a:latin typeface="Times New Roman" panose="02020603050405020304" pitchFamily="18" charset="0"/>
                <a:cs typeface="Times New Roman" panose="02020603050405020304" pitchFamily="18" charset="0"/>
              </a:rPr>
              <a:t>– need for provision of validated dose equivalences of the various antipsychotic drugs</a:t>
            </a:r>
          </a:p>
          <a:p>
            <a:r>
              <a:rPr lang="en-US" dirty="0" smtClean="0">
                <a:solidFill>
                  <a:srgbClr val="FF0000"/>
                </a:solidFill>
                <a:latin typeface="Times New Roman" panose="02020603050405020304" pitchFamily="18" charset="0"/>
                <a:cs typeface="Times New Roman" panose="02020603050405020304" pitchFamily="18" charset="0"/>
              </a:rPr>
              <a:t>Limitation</a:t>
            </a:r>
            <a:r>
              <a:rPr lang="en-US" dirty="0" smtClean="0">
                <a:latin typeface="Times New Roman" panose="02020603050405020304" pitchFamily="18" charset="0"/>
                <a:cs typeface="Times New Roman" panose="02020603050405020304" pitchFamily="18" charset="0"/>
              </a:rPr>
              <a:t> – failed to identify their inclusion criteria which questions the validity of the literature use in the context of this research</a:t>
            </a:r>
          </a:p>
        </p:txBody>
      </p:sp>
    </p:spTree>
    <p:extLst>
      <p:ext uri="{BB962C8B-B14F-4D97-AF65-F5344CB8AC3E}">
        <p14:creationId xmlns:p14="http://schemas.microsoft.com/office/powerpoint/2010/main" val="34494969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References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lstStyle/>
          <a:p>
            <a:endParaRPr lang="en-US"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Kane</a:t>
            </a:r>
            <a:r>
              <a:rPr lang="en-US" dirty="0">
                <a:latin typeface="Times New Roman" panose="02020603050405020304" pitchFamily="18" charset="0"/>
                <a:cs typeface="Times New Roman" panose="02020603050405020304" pitchFamily="18" charset="0"/>
              </a:rPr>
              <a:t>, M. J. &amp; Correll, U. C. (2010). Pharmacologic Treatmnet of Schizophrenia. </a:t>
            </a:r>
            <a:r>
              <a:rPr lang="en-US" i="1" dirty="0">
                <a:latin typeface="Times New Roman" panose="02020603050405020304" pitchFamily="18" charset="0"/>
                <a:cs typeface="Times New Roman" panose="02020603050405020304" pitchFamily="18" charset="0"/>
              </a:rPr>
              <a:t>Pharmacological Aspects</a:t>
            </a:r>
            <a:r>
              <a:rPr lang="en-US" dirty="0">
                <a:latin typeface="Times New Roman" panose="02020603050405020304" pitchFamily="18" charset="0"/>
                <a:cs typeface="Times New Roman" panose="02020603050405020304" pitchFamily="18" charset="0"/>
              </a:rPr>
              <a:t>, 12(3): 345-357</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1998919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187</TotalTime>
  <Words>1173</Words>
  <Application>Microsoft Office PowerPoint</Application>
  <PresentationFormat>On-screen Show (4:3)</PresentationFormat>
  <Paragraphs>118</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Oriel</vt:lpstr>
      <vt:lpstr>Pharmacologic Treatment of Schizophrenia</vt:lpstr>
      <vt:lpstr>Primary Question</vt:lpstr>
      <vt:lpstr>Innovation of Research Question </vt:lpstr>
      <vt:lpstr>Significance of Primary Question</vt:lpstr>
      <vt:lpstr>Societal Impact of Primary Question</vt:lpstr>
      <vt:lpstr>Procedure: Methodology</vt:lpstr>
      <vt:lpstr>Sustainability and Limitations of the Methods</vt:lpstr>
      <vt:lpstr>Hypothesis Explanation</vt:lpstr>
      <vt:lpstr>Results: Recent Developments</vt:lpstr>
      <vt:lpstr>Results: Recent Developments</vt:lpstr>
      <vt:lpstr>Results: Recent Developments</vt:lpstr>
      <vt:lpstr>Results: Current Controversies</vt:lpstr>
      <vt:lpstr>Interpretation</vt:lpstr>
      <vt:lpstr>Ethical Questions</vt:lpstr>
      <vt:lpstr>Future Impact</vt:lpstr>
      <vt:lpstr>Relevance and Alternative Views</vt:lpstr>
      <vt:lpstr>Conclusion</vt:lpstr>
      <vt:lpstr>References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Pharmacologic Treatment of Schizophrenia</dc:title>
  <dc:creator>Anne Patricia</dc:creator>
  <cp:lastModifiedBy>Patricia_Ann</cp:lastModifiedBy>
  <cp:revision>45</cp:revision>
  <dcterms:created xsi:type="dcterms:W3CDTF">2006-08-16T00:00:00Z</dcterms:created>
  <dcterms:modified xsi:type="dcterms:W3CDTF">2020-05-23T19:23:01Z</dcterms:modified>
</cp:coreProperties>
</file>